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3"/>
  </p:notesMasterIdLst>
  <p:sldIdLst>
    <p:sldId id="2147475459" r:id="rId6"/>
    <p:sldId id="2147475518" r:id="rId7"/>
    <p:sldId id="2147475488" r:id="rId8"/>
    <p:sldId id="2147475484" r:id="rId9"/>
    <p:sldId id="2147475487" r:id="rId10"/>
    <p:sldId id="2147475477" r:id="rId11"/>
    <p:sldId id="2147475485" r:id="rId12"/>
    <p:sldId id="2147475489" r:id="rId13"/>
    <p:sldId id="2147475469" r:id="rId14"/>
    <p:sldId id="2147475470" r:id="rId15"/>
    <p:sldId id="2147475486" r:id="rId16"/>
    <p:sldId id="2134803981" r:id="rId17"/>
    <p:sldId id="2147475502" r:id="rId18"/>
    <p:sldId id="2147475520" r:id="rId19"/>
    <p:sldId id="2147475505" r:id="rId20"/>
    <p:sldId id="2147475513" r:id="rId21"/>
    <p:sldId id="2147475512" r:id="rId22"/>
    <p:sldId id="2147475511" r:id="rId23"/>
    <p:sldId id="2147475522" r:id="rId24"/>
    <p:sldId id="2147475494" r:id="rId25"/>
    <p:sldId id="2147475523" r:id="rId26"/>
    <p:sldId id="2147475514" r:id="rId27"/>
    <p:sldId id="2147475508" r:id="rId28"/>
    <p:sldId id="2147475521" r:id="rId29"/>
    <p:sldId id="2147475479" r:id="rId30"/>
    <p:sldId id="2147475462" r:id="rId31"/>
    <p:sldId id="214747549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38D8EC-2C72-4034-8D20-B416959B4ED2}" v="2878" dt="2025-06-24T03:36:26.264"/>
    <p1510:client id="{952FC76C-E215-431F-AD83-65885C08B6AD}" v="22" dt="2025-06-24T02:25:34.421"/>
    <p1510:client id="{CFDA0FBB-11D0-429C-BAF8-53A7D87D6884}" v="2" dt="2025-06-24T04:04:47.903"/>
    <p1510:client id="{EA8638EB-B140-4EB7-86EE-FC8C2F8EF4A5}" v="8" dt="2025-06-24T01:16:38.2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02"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0CBFC0-6674-4FFB-9330-EF4703C4D61D}" type="datetimeFigureOut">
              <a:rPr lang="en-AU" smtClean="0"/>
              <a:t>24/06/2025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C7B296-7520-45F1-9C8D-58927B9355F7}" type="slidenum">
              <a:rPr lang="en-AU" smtClean="0"/>
              <a:t>‹#›</a:t>
            </a:fld>
            <a:endParaRPr lang="en-AU"/>
          </a:p>
        </p:txBody>
      </p:sp>
    </p:spTree>
    <p:extLst>
      <p:ext uri="{BB962C8B-B14F-4D97-AF65-F5344CB8AC3E}">
        <p14:creationId xmlns:p14="http://schemas.microsoft.com/office/powerpoint/2010/main" val="3700593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awater.sharepoint.com/sites/EOConnect/SitePages/Training-Recordings.aspx#native-vegetation-functionality"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wawater.sharepoint.com/teams/EOP.Team/Shared%20Documents/Forms/AllItems.aspx?id=%2Fteams%2FEOP%2ETeam%2FShared%20Documents%2F90%20Readiness%20Team%2FImplementation%2FTraining%2F1%2E%20Plan%20Training%2FWXA2%2FWork%20packages%2FSquad%205%20%2D%20One%20stop%20shop%2FNV%20Learning%20artefacts%2FEnvironment%20Online%20Native%20Vegetation%20applications%20in%20Dynamics%20v2%2Epdf&amp;parent=%2Fteams%2FEOP%2ETeam%2FShared%20Documents%2F90%20Readiness%20Team%2FImplementation%2FTraining%2F1%2E%20Plan%20Training%2FWXA2%2FWork%20packages%2FSquad%205%20%2D%20One%20stop%20shop%2FNV%20Learning%20artefacts&amp;p=true&amp;ga=1"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wa.gov.au/service/environment/stages-of-assessment-native-vegetation-clearing-permits"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586E72-4192-B26D-EED0-E27018A2F1B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4F0078-DE35-92C3-ED7B-308EB4255B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6AD0A4-9800-5F59-4894-04EBCAF08BF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a:p>
        </p:txBody>
      </p:sp>
      <p:sp>
        <p:nvSpPr>
          <p:cNvPr id="4" name="Slide Number Placeholder 3">
            <a:extLst>
              <a:ext uri="{FF2B5EF4-FFF2-40B4-BE49-F238E27FC236}">
                <a16:creationId xmlns:a16="http://schemas.microsoft.com/office/drawing/2014/main" id="{49DE2472-A323-03B9-45E2-3067C86A7D46}"/>
              </a:ext>
            </a:extLst>
          </p:cNvPr>
          <p:cNvSpPr>
            <a:spLocks noGrp="1"/>
          </p:cNvSpPr>
          <p:nvPr>
            <p:ph type="sldNum" sz="quarter" idx="5"/>
          </p:nvPr>
        </p:nvSpPr>
        <p:spPr/>
        <p:txBody>
          <a:bodyPr/>
          <a:lstStyle/>
          <a:p>
            <a:fld id="{A2C7B296-7520-45F1-9C8D-58927B9355F7}" type="slidenum">
              <a:rPr lang="en-AU" smtClean="0"/>
              <a:t>1</a:t>
            </a:fld>
            <a:endParaRPr lang="en-AU"/>
          </a:p>
        </p:txBody>
      </p:sp>
    </p:spTree>
    <p:extLst>
      <p:ext uri="{BB962C8B-B14F-4D97-AF65-F5344CB8AC3E}">
        <p14:creationId xmlns:p14="http://schemas.microsoft.com/office/powerpoint/2010/main" val="31932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C7A27-0753-8748-F368-8F3D769845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2201F4-003F-B145-95AA-F447402B6C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132B93-C073-C1C7-3C39-8DB84A3FA97C}"/>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BB133102-ED05-7557-EAF2-497C7ED9116C}"/>
              </a:ext>
            </a:extLst>
          </p:cNvPr>
          <p:cNvSpPr>
            <a:spLocks noGrp="1"/>
          </p:cNvSpPr>
          <p:nvPr>
            <p:ph type="sldNum" sz="quarter" idx="5"/>
          </p:nvPr>
        </p:nvSpPr>
        <p:spPr/>
        <p:txBody>
          <a:bodyPr/>
          <a:lstStyle/>
          <a:p>
            <a:fld id="{D2D13362-D5E8-484D-BC3C-0AB578F7E9FF}" type="slidenum">
              <a:rPr lang="en-AU" smtClean="0"/>
              <a:t>11</a:t>
            </a:fld>
            <a:endParaRPr lang="en-AU"/>
          </a:p>
        </p:txBody>
      </p:sp>
    </p:spTree>
    <p:extLst>
      <p:ext uri="{BB962C8B-B14F-4D97-AF65-F5344CB8AC3E}">
        <p14:creationId xmlns:p14="http://schemas.microsoft.com/office/powerpoint/2010/main" val="1426236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663E811-E103-4DDB-A2C5-C5E96F55BBF3}" type="slidenum">
              <a:rPr lang="en-AU" smtClean="0"/>
              <a:t>12</a:t>
            </a:fld>
            <a:endParaRPr lang="en-AU"/>
          </a:p>
        </p:txBody>
      </p:sp>
    </p:spTree>
    <p:extLst>
      <p:ext uri="{BB962C8B-B14F-4D97-AF65-F5344CB8AC3E}">
        <p14:creationId xmlns:p14="http://schemas.microsoft.com/office/powerpoint/2010/main" val="2597014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5C3BBA-777F-03EF-7C29-B5BCAE610C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73E49F-54E1-FD31-FC26-70A37F532D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BE399E-5D75-021D-12EA-60A4EC02DA92}"/>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FEBF834D-D91E-079D-EB0A-A2029941E16E}"/>
              </a:ext>
            </a:extLst>
          </p:cNvPr>
          <p:cNvSpPr>
            <a:spLocks noGrp="1"/>
          </p:cNvSpPr>
          <p:nvPr>
            <p:ph type="sldNum" sz="quarter" idx="5"/>
          </p:nvPr>
        </p:nvSpPr>
        <p:spPr/>
        <p:txBody>
          <a:bodyPr/>
          <a:lstStyle/>
          <a:p>
            <a:fld id="{A2C7B296-7520-45F1-9C8D-58927B9355F7}" type="slidenum">
              <a:rPr lang="en-AU" smtClean="0"/>
              <a:t>14</a:t>
            </a:fld>
            <a:endParaRPr lang="en-AU"/>
          </a:p>
        </p:txBody>
      </p:sp>
    </p:spTree>
    <p:extLst>
      <p:ext uri="{BB962C8B-B14F-4D97-AF65-F5344CB8AC3E}">
        <p14:creationId xmlns:p14="http://schemas.microsoft.com/office/powerpoint/2010/main" val="9519557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A2C7B296-7520-45F1-9C8D-58927B9355F7}" type="slidenum">
              <a:rPr lang="en-AU" smtClean="0"/>
              <a:t>15</a:t>
            </a:fld>
            <a:endParaRPr lang="en-AU"/>
          </a:p>
        </p:txBody>
      </p:sp>
    </p:spTree>
    <p:extLst>
      <p:ext uri="{BB962C8B-B14F-4D97-AF65-F5344CB8AC3E}">
        <p14:creationId xmlns:p14="http://schemas.microsoft.com/office/powerpoint/2010/main" val="1943641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A39224-2C89-BEFB-CF78-484C6755BF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B79082-0D42-0B04-7E65-F3817155E0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81CDA9-9B2C-14C8-EC96-298B5E3E0E9A}"/>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866415F6-BCBB-1B30-A600-16113C39160A}"/>
              </a:ext>
            </a:extLst>
          </p:cNvPr>
          <p:cNvSpPr>
            <a:spLocks noGrp="1"/>
          </p:cNvSpPr>
          <p:nvPr>
            <p:ph type="sldNum" sz="quarter" idx="5"/>
          </p:nvPr>
        </p:nvSpPr>
        <p:spPr/>
        <p:txBody>
          <a:bodyPr/>
          <a:lstStyle/>
          <a:p>
            <a:fld id="{7663E811-E103-4DDB-A2C5-C5E96F55BBF3}" type="slidenum">
              <a:rPr lang="en-AU" smtClean="0"/>
              <a:t>17</a:t>
            </a:fld>
            <a:endParaRPr lang="en-AU"/>
          </a:p>
        </p:txBody>
      </p:sp>
    </p:spTree>
    <p:extLst>
      <p:ext uri="{BB962C8B-B14F-4D97-AF65-F5344CB8AC3E}">
        <p14:creationId xmlns:p14="http://schemas.microsoft.com/office/powerpoint/2010/main" val="3363443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D9ADD7-B2DB-C609-AF55-E95406750D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369EF9-E8D1-9E6C-3265-B6F79F6DF0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BC6564-A193-547C-D4D9-35C57E990B0F}"/>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FAC79E94-AB00-E719-FC4F-C7A8BE7BC67E}"/>
              </a:ext>
            </a:extLst>
          </p:cNvPr>
          <p:cNvSpPr>
            <a:spLocks noGrp="1"/>
          </p:cNvSpPr>
          <p:nvPr>
            <p:ph type="sldNum" sz="quarter" idx="5"/>
          </p:nvPr>
        </p:nvSpPr>
        <p:spPr/>
        <p:txBody>
          <a:bodyPr/>
          <a:lstStyle/>
          <a:p>
            <a:fld id="{7663E811-E103-4DDB-A2C5-C5E96F55BBF3}" type="slidenum">
              <a:rPr lang="en-AU" smtClean="0"/>
              <a:t>18</a:t>
            </a:fld>
            <a:endParaRPr lang="en-AU"/>
          </a:p>
        </p:txBody>
      </p:sp>
    </p:spTree>
    <p:extLst>
      <p:ext uri="{BB962C8B-B14F-4D97-AF65-F5344CB8AC3E}">
        <p14:creationId xmlns:p14="http://schemas.microsoft.com/office/powerpoint/2010/main" val="32619060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81AD1F-0BD1-340B-0FD3-3700D212AD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733829-C616-9462-BB41-3A50B2B53E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406BEB-6033-0980-83D8-4FD4D9A77B56}"/>
              </a:ext>
            </a:extLst>
          </p:cNvPr>
          <p:cNvSpPr>
            <a:spLocks noGrp="1"/>
          </p:cNvSpPr>
          <p:nvPr>
            <p:ph type="body" idx="1"/>
          </p:nvPr>
        </p:nvSpPr>
        <p:spPr/>
        <p:txBody>
          <a:bodyPr/>
          <a:lstStyle/>
          <a:p>
            <a:r>
              <a:rPr lang="en-AU">
                <a:hlinkClick r:id="rId3"/>
              </a:rPr>
              <a:t>Training Materials</a:t>
            </a:r>
            <a:endParaRPr lang="en-AU"/>
          </a:p>
          <a:p>
            <a:r>
              <a:rPr lang="en-AU">
                <a:hlinkClick r:id="rId4"/>
              </a:rPr>
              <a:t>wawater.sharepoint.com/:b:/t/</a:t>
            </a:r>
            <a:r>
              <a:rPr lang="en-AU" err="1">
                <a:hlinkClick r:id="rId4"/>
              </a:rPr>
              <a:t>EOP.Team</a:t>
            </a:r>
            <a:r>
              <a:rPr lang="en-AU">
                <a:hlinkClick r:id="rId4"/>
              </a:rPr>
              <a:t>/EQQLpG4eCZBHuNQlZIltf_EBpTvuR67Wt6btLx0TnjLTqg?e=1btMry</a:t>
            </a:r>
            <a:endParaRPr lang="en-AU" b="1"/>
          </a:p>
          <a:p>
            <a:endParaRPr lang="en-AU" b="1"/>
          </a:p>
          <a:p>
            <a:r>
              <a:rPr lang="en-AU" b="1"/>
              <a:t>Application Form – sub features</a:t>
            </a:r>
          </a:p>
          <a:p>
            <a:r>
              <a:rPr lang="en-AU"/>
              <a:t>NV-F01 Application for new permit or referral -(Release 3)</a:t>
            </a:r>
          </a:p>
          <a:p>
            <a:r>
              <a:rPr lang="en-AU"/>
              <a:t>NV-F06 Application for surrender (release 4)</a:t>
            </a:r>
          </a:p>
          <a:p>
            <a:r>
              <a:rPr lang="en-AU"/>
              <a:t>NV-F05 Notification of transfer of area permit (Release 4)</a:t>
            </a:r>
          </a:p>
          <a:p>
            <a:r>
              <a:rPr lang="en-AU"/>
              <a:t>NV-F04 Application for an amendment (Release 4)</a:t>
            </a:r>
          </a:p>
          <a:p>
            <a:endParaRPr lang="en-AU"/>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Pre-Application Scoping</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Introduction - Alert banner</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Attachments</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(Referral, Area, Purpose) Validation</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(Referral, Area, Purpose) Update: Provide the reason for proposed clearing</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(Referral, Area, Purpose) Surveys for assessments (IBSA and </a:t>
            </a:r>
            <a:r>
              <a:rPr lang="en-AU" sz="1800" b="0" i="0" u="none" strike="noStrike" err="1">
                <a:solidFill>
                  <a:srgbClr val="000000"/>
                </a:solidFill>
                <a:effectLst/>
                <a:latin typeface="Aptos Narrow" panose="020B0004020202020204" pitchFamily="34" charset="0"/>
              </a:rPr>
              <a:t>IMSA</a:t>
            </a:r>
            <a:r>
              <a:rPr lang="en-AU" sz="1800" b="0" i="0" u="none" strike="noStrike">
                <a:solidFill>
                  <a:srgbClr val="000000"/>
                </a:solidFill>
                <a:effectLst/>
                <a:latin typeface="Aptos Narrow" panose="020B0004020202020204" pitchFamily="34" charset="0"/>
              </a:rPr>
              <a:t>)</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(Referral, Area, Purpose) Proposed Clearing</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(Referral, Area, Purpose) Other approvals</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(Referral, Area, Purpose) Land details (Without mapping)</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(Area, Purpose) Assessment bilateral agreement</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 Applicant can indicate, when unsure if clearing permit is a controlled action</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NV-F01 - Applicant can indicate, authority to clear land - without landowner approval</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u="none" strike="noStrike">
                <a:solidFill>
                  <a:srgbClr val="000000"/>
                </a:solidFill>
                <a:effectLst/>
                <a:latin typeface="Aptos Narrow" panose="020B0004020202020204" pitchFamily="34" charset="0"/>
              </a:rPr>
              <a:t>PORTAL - NV Form 1 (Referral, Area, Purpose) Proposed clearing end date functionality</a:t>
            </a:r>
            <a:r>
              <a:rPr lang="en-AU"/>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t>Portal - NV - Declaring Multi Applicant application</a:t>
            </a:r>
          </a:p>
          <a:p>
            <a:r>
              <a:rPr lang="en-AU"/>
              <a:t>PORTAL - Withdraw a submitted NV application</a:t>
            </a:r>
          </a:p>
          <a:p>
            <a:r>
              <a:rPr lang="en-AU"/>
              <a:t>PORTAL - NV-F01 Attachments</a:t>
            </a:r>
          </a:p>
          <a:p>
            <a:endParaRPr lang="en-AU"/>
          </a:p>
          <a:p>
            <a:r>
              <a:rPr lang="en-AU"/>
              <a:t>NV-F01 GIS maps</a:t>
            </a:r>
          </a:p>
          <a:p>
            <a:endParaRPr lang="en-AU"/>
          </a:p>
          <a:p>
            <a:r>
              <a:rPr lang="en-AU" b="1"/>
              <a:t>Enable base functions for Native Vegetation</a:t>
            </a:r>
          </a:p>
          <a:p>
            <a:r>
              <a:rPr lang="fr-FR"/>
              <a:t>DYNAMICS - NV </a:t>
            </a:r>
            <a:r>
              <a:rPr lang="fr-FR" err="1"/>
              <a:t>Request</a:t>
            </a:r>
            <a:r>
              <a:rPr lang="fr-FR"/>
              <a:t> for information (RFI) - (Base)</a:t>
            </a:r>
          </a:p>
          <a:p>
            <a:r>
              <a:rPr lang="en-AU"/>
              <a:t>Dynamics: Add interested party as a Contact to the NV application</a:t>
            </a:r>
          </a:p>
          <a:p>
            <a:endParaRPr lang="en-AU"/>
          </a:p>
        </p:txBody>
      </p:sp>
      <p:sp>
        <p:nvSpPr>
          <p:cNvPr id="4" name="Slide Number Placeholder 3">
            <a:extLst>
              <a:ext uri="{FF2B5EF4-FFF2-40B4-BE49-F238E27FC236}">
                <a16:creationId xmlns:a16="http://schemas.microsoft.com/office/drawing/2014/main" id="{2CE1F90C-B048-6EB0-A916-8F0253DFDA08}"/>
              </a:ext>
            </a:extLst>
          </p:cNvPr>
          <p:cNvSpPr>
            <a:spLocks noGrp="1"/>
          </p:cNvSpPr>
          <p:nvPr>
            <p:ph type="sldNum" sz="quarter" idx="5"/>
          </p:nvPr>
        </p:nvSpPr>
        <p:spPr/>
        <p:txBody>
          <a:bodyPr/>
          <a:lstStyle/>
          <a:p>
            <a:fld id="{7663E811-E103-4DDB-A2C5-C5E96F55BBF3}" type="slidenum">
              <a:rPr lang="en-AU" smtClean="0"/>
              <a:t>19</a:t>
            </a:fld>
            <a:endParaRPr lang="en-AU"/>
          </a:p>
        </p:txBody>
      </p:sp>
    </p:spTree>
    <p:extLst>
      <p:ext uri="{BB962C8B-B14F-4D97-AF65-F5344CB8AC3E}">
        <p14:creationId xmlns:p14="http://schemas.microsoft.com/office/powerpoint/2010/main" val="22500117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hlinkClick r:id="rId3"/>
              </a:rPr>
              <a:t>Stages of assessment for native vegetation clearing permits | Western Australian Government</a:t>
            </a:r>
            <a:endParaRPr lang="en-AU"/>
          </a:p>
        </p:txBody>
      </p:sp>
      <p:sp>
        <p:nvSpPr>
          <p:cNvPr id="4" name="Slide Number Placeholder 3"/>
          <p:cNvSpPr>
            <a:spLocks noGrp="1"/>
          </p:cNvSpPr>
          <p:nvPr>
            <p:ph type="sldNum" sz="quarter" idx="5"/>
          </p:nvPr>
        </p:nvSpPr>
        <p:spPr/>
        <p:txBody>
          <a:bodyPr/>
          <a:lstStyle/>
          <a:p>
            <a:fld id="{A2C7B296-7520-45F1-9C8D-58927B9355F7}" type="slidenum">
              <a:rPr lang="en-AU" smtClean="0"/>
              <a:t>20</a:t>
            </a:fld>
            <a:endParaRPr lang="en-AU"/>
          </a:p>
        </p:txBody>
      </p:sp>
    </p:spTree>
    <p:extLst>
      <p:ext uri="{BB962C8B-B14F-4D97-AF65-F5344CB8AC3E}">
        <p14:creationId xmlns:p14="http://schemas.microsoft.com/office/powerpoint/2010/main" val="37830463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B3ECD-9E38-E718-53F4-F5DD5E0A0A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05628B-9A5B-B7B2-3A13-E9ED1D90D4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94E5EC-D602-8B79-F7AF-13ADD514BE53}"/>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C1A52D9C-4C0D-1D74-B684-6B62405AA678}"/>
              </a:ext>
            </a:extLst>
          </p:cNvPr>
          <p:cNvSpPr>
            <a:spLocks noGrp="1"/>
          </p:cNvSpPr>
          <p:nvPr>
            <p:ph type="sldNum" sz="quarter" idx="5"/>
          </p:nvPr>
        </p:nvSpPr>
        <p:spPr/>
        <p:txBody>
          <a:bodyPr/>
          <a:lstStyle/>
          <a:p>
            <a:fld id="{7663E811-E103-4DDB-A2C5-C5E96F55BBF3}" type="slidenum">
              <a:rPr lang="en-AU" smtClean="0"/>
              <a:t>21</a:t>
            </a:fld>
            <a:endParaRPr lang="en-AU"/>
          </a:p>
        </p:txBody>
      </p:sp>
    </p:spTree>
    <p:extLst>
      <p:ext uri="{BB962C8B-B14F-4D97-AF65-F5344CB8AC3E}">
        <p14:creationId xmlns:p14="http://schemas.microsoft.com/office/powerpoint/2010/main" val="14140760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6A5E4C-6ADC-FBCC-4D3C-1864BE3C59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47E110-13A5-2ED3-B412-135A71BAC4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989224-6062-A5B6-464B-72F53BB2627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1"/>
              <a:t>Facilitation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p>
          <a:p>
            <a:pPr marL="0" marR="0" lvl="0" indent="0" algn="l" defTabSz="914400" rtl="0" eaLnBrk="1" fontAlgn="auto" latinLnBrk="0" hangingPunct="1">
              <a:lnSpc>
                <a:spcPct val="100000"/>
              </a:lnSpc>
              <a:spcBef>
                <a:spcPts val="0"/>
              </a:spcBef>
              <a:spcAft>
                <a:spcPts val="0"/>
              </a:spcAft>
              <a:buClrTx/>
              <a:buSzTx/>
              <a:buFontTx/>
              <a:buNone/>
              <a:tabLst/>
              <a:defRPr/>
            </a:pPr>
            <a:r>
              <a:rPr lang="en-AU"/>
              <a:t>The draft PDP revised and proposed roadmap.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r>
              <a:rPr lang="en-AU" b="0"/>
              <a:t>Running workshops over the next 4 weeks may influence this. We will come back to you after the workshops, and earlier if required.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r>
              <a:rPr lang="en-AU" b="0"/>
              <a:t>From top to bottom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r>
              <a:rPr lang="en-AU" b="0"/>
              <a:t>The key focus in alignment with the vision is the finalisation of the onboarding and integration of regulatory approvals for water and native vegetation clearing, reusing common functions, enhanced data reporting and analytics, and the common regulatory stages of assessment workflow.    Clearing will include improvements for offset management in assessment processes for both EPA and Clearing.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r>
              <a:rPr lang="en-AU" b="0"/>
              <a:t>As we bring in the final 2 regulatory approvals, we continue to enable applicable decision making and processing process, rules and pathways; and build on the one front door, unified application opportunities and dashboards.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r>
              <a:rPr lang="en-AU" b="0"/>
              <a:t>Current water licencing systems include functionalities that are hardwired into basic water </a:t>
            </a:r>
            <a:r>
              <a:rPr lang="en-AU" b="0" err="1"/>
              <a:t>C&amp;E</a:t>
            </a:r>
            <a:r>
              <a:rPr lang="en-AU" b="0"/>
              <a:t> activities for events/incidents/investigations and enforcement, with abilities to associate </a:t>
            </a:r>
            <a:r>
              <a:rPr lang="en-AU" b="0" err="1"/>
              <a:t>C&amp;E</a:t>
            </a:r>
            <a:r>
              <a:rPr lang="en-AU" b="0"/>
              <a:t> records to parties, locations, instruments and the like.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r>
              <a:rPr lang="en-AU" b="0"/>
              <a:t>This requires us to </a:t>
            </a:r>
            <a:r>
              <a:rPr lang="en-AU" b="0" i="1"/>
              <a:t>pull</a:t>
            </a:r>
            <a:r>
              <a:rPr lang="en-AU" b="0"/>
              <a:t> </a:t>
            </a:r>
            <a:r>
              <a:rPr lang="en-AU" b="0" err="1"/>
              <a:t>C&amp;E</a:t>
            </a:r>
            <a:r>
              <a:rPr lang="en-AU" b="0"/>
              <a:t> into the 2026 period, and possibly earlier with detailed analysis covering </a:t>
            </a:r>
            <a:r>
              <a:rPr lang="en-AU" b="0" err="1"/>
              <a:t>W&amp;E</a:t>
            </a:r>
            <a:r>
              <a:rPr lang="en-AU" b="0"/>
              <a:t> for </a:t>
            </a:r>
            <a:r>
              <a:rPr lang="en-AU" b="0" err="1"/>
              <a:t>C&amp;E</a:t>
            </a:r>
            <a:r>
              <a:rPr lang="en-AU" b="0"/>
              <a:t> functionalities.  There is also a possibility of exploring data analytics and reporting functions early with existing data holdings for key </a:t>
            </a:r>
            <a:r>
              <a:rPr lang="en-AU" b="0" err="1"/>
              <a:t>C&amp;E</a:t>
            </a:r>
            <a:r>
              <a:rPr lang="en-AU" b="0"/>
              <a:t> insights for staff.  There are likely other key strategic drivers for </a:t>
            </a:r>
            <a:r>
              <a:rPr lang="en-AU" b="0" err="1"/>
              <a:t>C&amp;E</a:t>
            </a:r>
            <a:r>
              <a:rPr lang="en-AU" b="0"/>
              <a:t> and we will explore these and what we can do in a series of staged releases for staff and customers.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r>
              <a:rPr lang="en-AU" b="0"/>
              <a:t>Finally.  The program is working with Assurance and </a:t>
            </a:r>
            <a:r>
              <a:rPr lang="en-AU" b="0" err="1"/>
              <a:t>ISB</a:t>
            </a:r>
            <a:r>
              <a:rPr lang="en-AU" b="0"/>
              <a:t> regarding Controlled Waste, namely a potential offering for tracking built using the same platform technology as </a:t>
            </a:r>
            <a:r>
              <a:rPr lang="en-AU" b="0" err="1"/>
              <a:t>EO</a:t>
            </a:r>
            <a:r>
              <a:rPr lang="en-AU" b="0"/>
              <a:t> from EPA Victoria.  That said, the timing has not changed at this stage.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a:p>
        </p:txBody>
      </p:sp>
      <p:sp>
        <p:nvSpPr>
          <p:cNvPr id="4" name="Slide Number Placeholder 3">
            <a:extLst>
              <a:ext uri="{FF2B5EF4-FFF2-40B4-BE49-F238E27FC236}">
                <a16:creationId xmlns:a16="http://schemas.microsoft.com/office/drawing/2014/main" id="{50175A9C-D1A1-80A0-1CA4-C37E69CB60D8}"/>
              </a:ext>
            </a:extLst>
          </p:cNvPr>
          <p:cNvSpPr>
            <a:spLocks noGrp="1"/>
          </p:cNvSpPr>
          <p:nvPr>
            <p:ph type="sldNum" sz="quarter" idx="5"/>
          </p:nvPr>
        </p:nvSpPr>
        <p:spPr/>
        <p:txBody>
          <a:bodyPr/>
          <a:lstStyle/>
          <a:p>
            <a:fld id="{D2D13362-D5E8-484D-BC3C-0AB578F7E9FF}" type="slidenum">
              <a:rPr lang="en-AU" smtClean="0"/>
              <a:t>25</a:t>
            </a:fld>
            <a:endParaRPr lang="en-AU"/>
          </a:p>
        </p:txBody>
      </p:sp>
    </p:spTree>
    <p:extLst>
      <p:ext uri="{BB962C8B-B14F-4D97-AF65-F5344CB8AC3E}">
        <p14:creationId xmlns:p14="http://schemas.microsoft.com/office/powerpoint/2010/main" val="2159887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44368-EC26-7E8B-35BA-66F8953FA0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D497B0-21D0-8A2A-11D8-98634EE1E2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9F55A69-9F3A-FC48-5285-2FA006C7998F}"/>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E4049563-8307-872C-9428-E864D21375EA}"/>
              </a:ext>
            </a:extLst>
          </p:cNvPr>
          <p:cNvSpPr>
            <a:spLocks noGrp="1"/>
          </p:cNvSpPr>
          <p:nvPr>
            <p:ph type="sldNum" sz="quarter" idx="5"/>
          </p:nvPr>
        </p:nvSpPr>
        <p:spPr/>
        <p:txBody>
          <a:bodyPr/>
          <a:lstStyle/>
          <a:p>
            <a:fld id="{D2D13362-D5E8-484D-BC3C-0AB578F7E9FF}" type="slidenum">
              <a:rPr lang="en-AU" smtClean="0"/>
              <a:t>2</a:t>
            </a:fld>
            <a:endParaRPr lang="en-AU"/>
          </a:p>
        </p:txBody>
      </p:sp>
    </p:spTree>
    <p:extLst>
      <p:ext uri="{BB962C8B-B14F-4D97-AF65-F5344CB8AC3E}">
        <p14:creationId xmlns:p14="http://schemas.microsoft.com/office/powerpoint/2010/main" val="14750300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7C2C0E-8FF0-F203-379D-C993960B84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45876D-885C-5B02-1FF2-B2ACCDF775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685727-77F4-3891-60B2-599DACE2ADB7}"/>
              </a:ext>
            </a:extLst>
          </p:cNvPr>
          <p:cNvSpPr>
            <a:spLocks noGrp="1"/>
          </p:cNvSpPr>
          <p:nvPr>
            <p:ph type="body" idx="1"/>
          </p:nvPr>
        </p:nvSpPr>
        <p:spPr/>
        <p:txBody>
          <a:bodyPr/>
          <a:lstStyle/>
          <a:p>
            <a:pPr marL="0" indent="0">
              <a:buFontTx/>
              <a:buNone/>
            </a:pPr>
            <a:endParaRPr lang="en-AU"/>
          </a:p>
          <a:p>
            <a:pPr marL="171450" indent="-171450">
              <a:buFontTx/>
              <a:buChar char="-"/>
            </a:pPr>
            <a:endParaRPr lang="en-AU"/>
          </a:p>
        </p:txBody>
      </p:sp>
      <p:sp>
        <p:nvSpPr>
          <p:cNvPr id="4" name="Slide Number Placeholder 3">
            <a:extLst>
              <a:ext uri="{FF2B5EF4-FFF2-40B4-BE49-F238E27FC236}">
                <a16:creationId xmlns:a16="http://schemas.microsoft.com/office/drawing/2014/main" id="{018DD4A0-2BBF-EEBD-1B0C-252769DBDCDA}"/>
              </a:ext>
            </a:extLst>
          </p:cNvPr>
          <p:cNvSpPr>
            <a:spLocks noGrp="1"/>
          </p:cNvSpPr>
          <p:nvPr>
            <p:ph type="sldNum" sz="quarter" idx="5"/>
          </p:nvPr>
        </p:nvSpPr>
        <p:spPr/>
        <p:txBody>
          <a:bodyPr/>
          <a:lstStyle/>
          <a:p>
            <a:fld id="{D2D13362-D5E8-484D-BC3C-0AB578F7E9FF}" type="slidenum">
              <a:rPr lang="en-AU" smtClean="0"/>
              <a:t>26</a:t>
            </a:fld>
            <a:endParaRPr lang="en-AU"/>
          </a:p>
        </p:txBody>
      </p:sp>
    </p:spTree>
    <p:extLst>
      <p:ext uri="{BB962C8B-B14F-4D97-AF65-F5344CB8AC3E}">
        <p14:creationId xmlns:p14="http://schemas.microsoft.com/office/powerpoint/2010/main" val="30319328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399540-71BD-EE7A-625E-6EE0AED259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1EBDF4-744B-08CF-0D82-2EA556470C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465C0B-6F3F-C2CB-7986-90F1783E7216}"/>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1418DA45-AD1B-EEAA-6017-83E09F8FAD20}"/>
              </a:ext>
            </a:extLst>
          </p:cNvPr>
          <p:cNvSpPr>
            <a:spLocks noGrp="1"/>
          </p:cNvSpPr>
          <p:nvPr>
            <p:ph type="sldNum" sz="quarter" idx="5"/>
          </p:nvPr>
        </p:nvSpPr>
        <p:spPr/>
        <p:txBody>
          <a:bodyPr/>
          <a:lstStyle/>
          <a:p>
            <a:fld id="{7663E811-E103-4DDB-A2C5-C5E96F55BBF3}" type="slidenum">
              <a:rPr lang="en-AU" smtClean="0"/>
              <a:t>27</a:t>
            </a:fld>
            <a:endParaRPr lang="en-AU"/>
          </a:p>
        </p:txBody>
      </p:sp>
    </p:spTree>
    <p:extLst>
      <p:ext uri="{BB962C8B-B14F-4D97-AF65-F5344CB8AC3E}">
        <p14:creationId xmlns:p14="http://schemas.microsoft.com/office/powerpoint/2010/main" val="418907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C7798-5CE5-85F6-4D33-9948F743DE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91B2F9-03F2-7B71-F007-E66A4B109D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A637A4-4807-66E5-861F-CE98AC40832A}"/>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DF8D3A11-B936-922E-2571-CCFF32A33D18}"/>
              </a:ext>
            </a:extLst>
          </p:cNvPr>
          <p:cNvSpPr>
            <a:spLocks noGrp="1"/>
          </p:cNvSpPr>
          <p:nvPr>
            <p:ph type="sldNum" sz="quarter" idx="5"/>
          </p:nvPr>
        </p:nvSpPr>
        <p:spPr/>
        <p:txBody>
          <a:bodyPr/>
          <a:lstStyle/>
          <a:p>
            <a:fld id="{D2D13362-D5E8-484D-BC3C-0AB578F7E9FF}" type="slidenum">
              <a:rPr lang="en-AU" smtClean="0"/>
              <a:t>3</a:t>
            </a:fld>
            <a:endParaRPr lang="en-AU"/>
          </a:p>
        </p:txBody>
      </p:sp>
    </p:spTree>
    <p:extLst>
      <p:ext uri="{BB962C8B-B14F-4D97-AF65-F5344CB8AC3E}">
        <p14:creationId xmlns:p14="http://schemas.microsoft.com/office/powerpoint/2010/main" val="168288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CDC342-908B-5982-DC43-308B9F26A7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3F98C5-1D00-B7FC-F654-72B86A3FFB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751773-9F52-2E10-9FD6-889198A3F90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a:extLst>
              <a:ext uri="{FF2B5EF4-FFF2-40B4-BE49-F238E27FC236}">
                <a16:creationId xmlns:a16="http://schemas.microsoft.com/office/drawing/2014/main" id="{ECAD5EBD-B3CA-0D16-EDBD-FDFBC634A772}"/>
              </a:ext>
            </a:extLst>
          </p:cNvPr>
          <p:cNvSpPr>
            <a:spLocks noGrp="1"/>
          </p:cNvSpPr>
          <p:nvPr>
            <p:ph type="sldNum" sz="quarter" idx="5"/>
          </p:nvPr>
        </p:nvSpPr>
        <p:spPr/>
        <p:txBody>
          <a:bodyPr/>
          <a:lstStyle/>
          <a:p>
            <a:fld id="{D2D13362-D5E8-484D-BC3C-0AB578F7E9FF}" type="slidenum">
              <a:rPr lang="en-AU" smtClean="0"/>
              <a:t>4</a:t>
            </a:fld>
            <a:endParaRPr lang="en-AU"/>
          </a:p>
        </p:txBody>
      </p:sp>
    </p:spTree>
    <p:extLst>
      <p:ext uri="{BB962C8B-B14F-4D97-AF65-F5344CB8AC3E}">
        <p14:creationId xmlns:p14="http://schemas.microsoft.com/office/powerpoint/2010/main" val="1976687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2607B9-393A-92EB-96F4-CEF8A22DFF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A9FBEA-E882-5F17-BB48-963F4256B8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712F67-D45D-430F-FF7A-EC7DC24265AF}"/>
              </a:ext>
            </a:extLst>
          </p:cNvPr>
          <p:cNvSpPr>
            <a:spLocks noGrp="1"/>
          </p:cNvSpPr>
          <p:nvPr>
            <p:ph type="body" idx="1"/>
          </p:nvPr>
        </p:nvSpPr>
        <p:spPr/>
        <p:txBody>
          <a:bodyPr/>
          <a:lstStyle/>
          <a:p>
            <a:r>
              <a:rPr lang="en-AU" b="1"/>
              <a:t>Facilitation notes</a:t>
            </a:r>
          </a:p>
          <a:p>
            <a:endParaRPr lang="en-AU"/>
          </a:p>
          <a:p>
            <a:r>
              <a:rPr lang="en-AU"/>
              <a:t>A reminder of the current </a:t>
            </a:r>
            <a:r>
              <a:rPr lang="en-AU" err="1"/>
              <a:t>EO</a:t>
            </a:r>
            <a:r>
              <a:rPr lang="en-AU"/>
              <a:t> vision framing the overall PDP case and investment.</a:t>
            </a:r>
          </a:p>
          <a:p>
            <a:endParaRPr lang="en-AU"/>
          </a:p>
          <a:p>
            <a:r>
              <a:rPr lang="en-AU"/>
              <a:t>The strategic vision is retained from the original business case.  We have confirmed this and remind the executive team on what we continue to work towards.</a:t>
            </a:r>
          </a:p>
          <a:p>
            <a:endParaRPr lang="en-AU"/>
          </a:p>
          <a:p>
            <a:r>
              <a:rPr lang="en-AU"/>
              <a:t>This vision continues the journey of an integrated, streamlined and common approach to regulatory approvals and compliance delivery, for both customers and staff.</a:t>
            </a:r>
          </a:p>
          <a:p>
            <a:endParaRPr lang="en-AU"/>
          </a:p>
          <a:p>
            <a:r>
              <a:rPr lang="en-AU" b="1"/>
              <a:t>Other minor variations used in the PDP</a:t>
            </a:r>
          </a:p>
          <a:p>
            <a:endParaRPr lang="en-AU" b="1"/>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solidFill>
                  <a:schemeClr val="tx1"/>
                </a:solidFill>
                <a:latin typeface="+mn-lt"/>
                <a:ea typeface="+mn-ea"/>
                <a:cs typeface="+mn-cs"/>
              </a:rPr>
              <a:t>Environment Online is envisaged to be a digitised environmental regulatory platform integrating the regulatory cycle and creating a quality online experience for staff, industry, developers, customers and the community  (cover page)</a:t>
            </a:r>
          </a:p>
          <a:p>
            <a:endParaRPr lang="en-AU"/>
          </a:p>
        </p:txBody>
      </p:sp>
      <p:sp>
        <p:nvSpPr>
          <p:cNvPr id="4" name="Slide Number Placeholder 3">
            <a:extLst>
              <a:ext uri="{FF2B5EF4-FFF2-40B4-BE49-F238E27FC236}">
                <a16:creationId xmlns:a16="http://schemas.microsoft.com/office/drawing/2014/main" id="{272A84B3-1003-E67F-5569-76EFFEE15815}"/>
              </a:ext>
            </a:extLst>
          </p:cNvPr>
          <p:cNvSpPr>
            <a:spLocks noGrp="1"/>
          </p:cNvSpPr>
          <p:nvPr>
            <p:ph type="sldNum" sz="quarter" idx="5"/>
          </p:nvPr>
        </p:nvSpPr>
        <p:spPr/>
        <p:txBody>
          <a:bodyPr/>
          <a:lstStyle/>
          <a:p>
            <a:fld id="{D2D13362-D5E8-484D-BC3C-0AB578F7E9FF}" type="slidenum">
              <a:rPr lang="en-AU" smtClean="0"/>
              <a:t>6</a:t>
            </a:fld>
            <a:endParaRPr lang="en-AU"/>
          </a:p>
        </p:txBody>
      </p:sp>
    </p:spTree>
    <p:extLst>
      <p:ext uri="{BB962C8B-B14F-4D97-AF65-F5344CB8AC3E}">
        <p14:creationId xmlns:p14="http://schemas.microsoft.com/office/powerpoint/2010/main" val="1490604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E7B71-81B4-B58B-7021-ACF2B0065B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93E75E-5C0C-5190-F82E-19F498FB9A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FDEF88-993A-8EA1-9AB0-CB288BDFC2AA}"/>
              </a:ext>
            </a:extLst>
          </p:cNvPr>
          <p:cNvSpPr>
            <a:spLocks noGrp="1"/>
          </p:cNvSpPr>
          <p:nvPr>
            <p:ph type="body" idx="1"/>
          </p:nvPr>
        </p:nvSpPr>
        <p:spPr/>
        <p:txBody>
          <a:bodyPr/>
          <a:lstStyle/>
          <a:p>
            <a:r>
              <a:rPr lang="en-AU" b="1"/>
              <a:t>Facilitation notes</a:t>
            </a:r>
          </a:p>
          <a:p>
            <a:endParaRPr lang="en-AU"/>
          </a:p>
          <a:p>
            <a:r>
              <a:rPr lang="en-AU"/>
              <a:t>7 key objectives from the original business case frame the vision and will continue to feature in the PDP.</a:t>
            </a:r>
          </a:p>
          <a:p>
            <a:endParaRPr lang="en-AU"/>
          </a:p>
          <a:p>
            <a:r>
              <a:rPr lang="en-AU"/>
              <a:t>The objectives a key to framing the PDP investment and provides a key guidance to the design and delivery of business and EO change in collaboration with staff and customers.</a:t>
            </a:r>
          </a:p>
          <a:p>
            <a:endParaRPr lang="en-AU"/>
          </a:p>
          <a:p>
            <a:pPr marL="0" marR="0" lvl="0" indent="0" algn="l" defTabSz="914400" rtl="0" eaLnBrk="1" fontAlgn="auto" latinLnBrk="0" hangingPunct="1">
              <a:lnSpc>
                <a:spcPct val="100000"/>
              </a:lnSpc>
              <a:spcBef>
                <a:spcPts val="0"/>
              </a:spcBef>
              <a:spcAft>
                <a:spcPts val="0"/>
              </a:spcAft>
              <a:buClrTx/>
              <a:buSzTx/>
              <a:buFontTx/>
              <a:buNone/>
              <a:tabLst/>
              <a:defRPr/>
            </a:pPr>
            <a:endParaRPr lang="en-AU"/>
          </a:p>
          <a:p>
            <a:endParaRPr lang="en-AU"/>
          </a:p>
        </p:txBody>
      </p:sp>
      <p:sp>
        <p:nvSpPr>
          <p:cNvPr id="4" name="Slide Number Placeholder 3">
            <a:extLst>
              <a:ext uri="{FF2B5EF4-FFF2-40B4-BE49-F238E27FC236}">
                <a16:creationId xmlns:a16="http://schemas.microsoft.com/office/drawing/2014/main" id="{F28B90FE-C563-B3DC-D1DA-5C0B8F386E7B}"/>
              </a:ext>
            </a:extLst>
          </p:cNvPr>
          <p:cNvSpPr>
            <a:spLocks noGrp="1"/>
          </p:cNvSpPr>
          <p:nvPr>
            <p:ph type="sldNum" sz="quarter" idx="5"/>
          </p:nvPr>
        </p:nvSpPr>
        <p:spPr/>
        <p:txBody>
          <a:bodyPr/>
          <a:lstStyle/>
          <a:p>
            <a:fld id="{D2D13362-D5E8-484D-BC3C-0AB578F7E9FF}" type="slidenum">
              <a:rPr lang="en-AU" smtClean="0"/>
              <a:t>7</a:t>
            </a:fld>
            <a:endParaRPr lang="en-AU"/>
          </a:p>
        </p:txBody>
      </p:sp>
    </p:spTree>
    <p:extLst>
      <p:ext uri="{BB962C8B-B14F-4D97-AF65-F5344CB8AC3E}">
        <p14:creationId xmlns:p14="http://schemas.microsoft.com/office/powerpoint/2010/main" val="592935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86B6BA-E9CD-C919-C46F-7DB33D3A4F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8AD7C9-E9D4-EE65-EE78-E38194540B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80D954-D54F-2E2F-FDDC-0DFC91F5337C}"/>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0A2E2C95-4A4A-CAC0-68C5-5A4BDFE5617D}"/>
              </a:ext>
            </a:extLst>
          </p:cNvPr>
          <p:cNvSpPr>
            <a:spLocks noGrp="1"/>
          </p:cNvSpPr>
          <p:nvPr>
            <p:ph type="sldNum" sz="quarter" idx="5"/>
          </p:nvPr>
        </p:nvSpPr>
        <p:spPr/>
        <p:txBody>
          <a:bodyPr/>
          <a:lstStyle/>
          <a:p>
            <a:fld id="{D2D13362-D5E8-484D-BC3C-0AB578F7E9FF}" type="slidenum">
              <a:rPr lang="en-AU" smtClean="0"/>
              <a:t>8</a:t>
            </a:fld>
            <a:endParaRPr lang="en-AU"/>
          </a:p>
        </p:txBody>
      </p:sp>
    </p:spTree>
    <p:extLst>
      <p:ext uri="{BB962C8B-B14F-4D97-AF65-F5344CB8AC3E}">
        <p14:creationId xmlns:p14="http://schemas.microsoft.com/office/powerpoint/2010/main" val="1648115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168DB1-889F-E526-D386-59E9074216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785F39-07F2-CFE2-AE38-4AD8142732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9F7979B-74D2-8F6C-804E-EC4B948ED655}"/>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CCF34AFF-027E-0B80-6B61-474548270FD2}"/>
              </a:ext>
            </a:extLst>
          </p:cNvPr>
          <p:cNvSpPr>
            <a:spLocks noGrp="1"/>
          </p:cNvSpPr>
          <p:nvPr>
            <p:ph type="sldNum" sz="quarter" idx="5"/>
          </p:nvPr>
        </p:nvSpPr>
        <p:spPr/>
        <p:txBody>
          <a:bodyPr/>
          <a:lstStyle/>
          <a:p>
            <a:fld id="{D2D13362-D5E8-484D-BC3C-0AB578F7E9FF}" type="slidenum">
              <a:rPr lang="en-AU" smtClean="0"/>
              <a:t>9</a:t>
            </a:fld>
            <a:endParaRPr lang="en-AU"/>
          </a:p>
        </p:txBody>
      </p:sp>
    </p:spTree>
    <p:extLst>
      <p:ext uri="{BB962C8B-B14F-4D97-AF65-F5344CB8AC3E}">
        <p14:creationId xmlns:p14="http://schemas.microsoft.com/office/powerpoint/2010/main" val="2137069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3E0284-D5ED-A470-9B59-F4EB3D3840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A2EAB4-C9E0-3843-E895-4F2CBF5535F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C596D6-81AB-738E-E7E5-0524C35BD0AA}"/>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3DFA0AE1-C6A9-1F69-C0A2-071320AAB8F6}"/>
              </a:ext>
            </a:extLst>
          </p:cNvPr>
          <p:cNvSpPr>
            <a:spLocks noGrp="1"/>
          </p:cNvSpPr>
          <p:nvPr>
            <p:ph type="sldNum" sz="quarter" idx="5"/>
          </p:nvPr>
        </p:nvSpPr>
        <p:spPr/>
        <p:txBody>
          <a:bodyPr/>
          <a:lstStyle/>
          <a:p>
            <a:fld id="{D2D13362-D5E8-484D-BC3C-0AB578F7E9FF}" type="slidenum">
              <a:rPr lang="en-AU" smtClean="0"/>
              <a:t>10</a:t>
            </a:fld>
            <a:endParaRPr lang="en-AU"/>
          </a:p>
        </p:txBody>
      </p:sp>
    </p:spTree>
    <p:extLst>
      <p:ext uri="{BB962C8B-B14F-4D97-AF65-F5344CB8AC3E}">
        <p14:creationId xmlns:p14="http://schemas.microsoft.com/office/powerpoint/2010/main" val="3599355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CC24E-0C22-604B-6A80-A9A00F364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E3AC2B8B-09E5-2634-2AE7-E84C1E88C3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4289B80C-A6F2-5A86-D020-C28111DEFB48}"/>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5" name="Footer Placeholder 4">
            <a:extLst>
              <a:ext uri="{FF2B5EF4-FFF2-40B4-BE49-F238E27FC236}">
                <a16:creationId xmlns:a16="http://schemas.microsoft.com/office/drawing/2014/main" id="{42B933E5-82B8-FB5F-99B8-B23FCCD9180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199C729-D8E9-543C-5BCE-1B5A37920793}"/>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3979422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D0864-4DFA-F9AE-57EB-AB2125149057}"/>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3551E4D-8516-7538-07FB-4D09464DC7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66DC2DB-D2EC-4E45-BE1C-4141615F4407}"/>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5" name="Footer Placeholder 4">
            <a:extLst>
              <a:ext uri="{FF2B5EF4-FFF2-40B4-BE49-F238E27FC236}">
                <a16:creationId xmlns:a16="http://schemas.microsoft.com/office/drawing/2014/main" id="{6F7195A8-0C31-89A0-3498-5A2B2E3B291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C7B3F3A-1BC0-38AA-7288-9823E2439919}"/>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3058352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9F15F6-73EE-A042-88C6-B6B14D1A5EA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A6DE84E-A78D-3871-FF19-45B536C2BE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ED245F9-306F-1C85-9CDA-9F96BBB0FF83}"/>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5" name="Footer Placeholder 4">
            <a:extLst>
              <a:ext uri="{FF2B5EF4-FFF2-40B4-BE49-F238E27FC236}">
                <a16:creationId xmlns:a16="http://schemas.microsoft.com/office/drawing/2014/main" id="{A9C63EF0-B21D-C669-F877-FB216832A8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2162BB-8E58-B14B-095F-BB53FCCDCAD3}"/>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3423774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ro Slide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857500"/>
            <a:ext cx="12192000" cy="1143000"/>
          </a:xfrm>
        </p:spPr>
        <p:txBody>
          <a:bodyPr/>
          <a:lstStyle>
            <a:lvl1pPr algn="ctr">
              <a:defRPr>
                <a:solidFill>
                  <a:schemeClr val="bg1"/>
                </a:solidFill>
                <a:latin typeface="+mj-lt"/>
                <a:cs typeface="Arial"/>
              </a:defRPr>
            </a:lvl1pPr>
          </a:lstStyle>
          <a:p>
            <a:r>
              <a:rPr lang="en-US"/>
              <a:t>Click to edit Master title style</a:t>
            </a:r>
          </a:p>
        </p:txBody>
      </p:sp>
      <p:pic>
        <p:nvPicPr>
          <p:cNvPr id="8" name="Picture 7">
            <a:extLst>
              <a:ext uri="{FF2B5EF4-FFF2-40B4-BE49-F238E27FC236}">
                <a16:creationId xmlns:a16="http://schemas.microsoft.com/office/drawing/2014/main" id="{239838A5-20CB-4162-BE23-3CB182B9DCA6}"/>
              </a:ext>
            </a:extLst>
          </p:cNvPr>
          <p:cNvPicPr>
            <a:picLocks noChangeAspect="1"/>
          </p:cNvPicPr>
          <p:nvPr userDrawn="1"/>
        </p:nvPicPr>
        <p:blipFill>
          <a:blip r:embed="rId2"/>
          <a:stretch>
            <a:fillRect/>
          </a:stretch>
        </p:blipFill>
        <p:spPr>
          <a:xfrm>
            <a:off x="601817" y="6311423"/>
            <a:ext cx="2595520" cy="382839"/>
          </a:xfrm>
          <a:prstGeom prst="rect">
            <a:avLst/>
          </a:prstGeom>
        </p:spPr>
      </p:pic>
      <p:pic>
        <p:nvPicPr>
          <p:cNvPr id="10" name="Picture 9">
            <a:extLst>
              <a:ext uri="{FF2B5EF4-FFF2-40B4-BE49-F238E27FC236}">
                <a16:creationId xmlns:a16="http://schemas.microsoft.com/office/drawing/2014/main" id="{514A9352-9C46-482B-A74F-AA09F586E023}"/>
              </a:ext>
            </a:extLst>
          </p:cNvPr>
          <p:cNvPicPr>
            <a:picLocks noChangeAspect="1"/>
          </p:cNvPicPr>
          <p:nvPr userDrawn="1"/>
        </p:nvPicPr>
        <p:blipFill>
          <a:blip r:embed="rId3"/>
          <a:stretch>
            <a:fillRect/>
          </a:stretch>
        </p:blipFill>
        <p:spPr>
          <a:xfrm rot="16200000">
            <a:off x="-766449" y="766449"/>
            <a:ext cx="4733837" cy="3200939"/>
          </a:xfrm>
          <a:prstGeom prst="rect">
            <a:avLst/>
          </a:prstGeom>
        </p:spPr>
      </p:pic>
    </p:spTree>
    <p:extLst>
      <p:ext uri="{BB962C8B-B14F-4D97-AF65-F5344CB8AC3E}">
        <p14:creationId xmlns:p14="http://schemas.microsoft.com/office/powerpoint/2010/main" val="1261293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tro Slide 1B">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857500"/>
            <a:ext cx="12192000" cy="1143000"/>
          </a:xfrm>
        </p:spPr>
        <p:txBody>
          <a:bodyPr/>
          <a:lstStyle>
            <a:lvl1pPr algn="ctr">
              <a:defRPr>
                <a:solidFill>
                  <a:schemeClr val="bg1"/>
                </a:solidFill>
                <a:latin typeface="+mj-lt"/>
                <a:cs typeface="Arial"/>
              </a:defRPr>
            </a:lvl1pPr>
          </a:lstStyle>
          <a:p>
            <a:r>
              <a:rPr lang="en-US"/>
              <a:t>Click to edit Master title style</a:t>
            </a:r>
          </a:p>
        </p:txBody>
      </p:sp>
      <p:pic>
        <p:nvPicPr>
          <p:cNvPr id="8" name="Picture 7">
            <a:extLst>
              <a:ext uri="{FF2B5EF4-FFF2-40B4-BE49-F238E27FC236}">
                <a16:creationId xmlns:a16="http://schemas.microsoft.com/office/drawing/2014/main" id="{239838A5-20CB-4162-BE23-3CB182B9DCA6}"/>
              </a:ext>
            </a:extLst>
          </p:cNvPr>
          <p:cNvPicPr>
            <a:picLocks noChangeAspect="1"/>
          </p:cNvPicPr>
          <p:nvPr userDrawn="1"/>
        </p:nvPicPr>
        <p:blipFill>
          <a:blip r:embed="rId2"/>
          <a:stretch>
            <a:fillRect/>
          </a:stretch>
        </p:blipFill>
        <p:spPr>
          <a:xfrm>
            <a:off x="601817" y="6311423"/>
            <a:ext cx="2595520" cy="382839"/>
          </a:xfrm>
          <a:prstGeom prst="rect">
            <a:avLst/>
          </a:prstGeom>
        </p:spPr>
      </p:pic>
    </p:spTree>
    <p:extLst>
      <p:ext uri="{BB962C8B-B14F-4D97-AF65-F5344CB8AC3E}">
        <p14:creationId xmlns:p14="http://schemas.microsoft.com/office/powerpoint/2010/main" val="2599299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itle &amp; content on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BB438C-8BE7-CCC4-59ED-0F02C968B58C}"/>
              </a:ext>
            </a:extLst>
          </p:cNvPr>
          <p:cNvPicPr>
            <a:picLocks noChangeAspect="1"/>
          </p:cNvPicPr>
          <p:nvPr userDrawn="1"/>
        </p:nvPicPr>
        <p:blipFill rotWithShape="1">
          <a:blip r:embed="rId2"/>
          <a:srcRect b="5458"/>
          <a:stretch/>
        </p:blipFill>
        <p:spPr>
          <a:xfrm>
            <a:off x="0" y="1"/>
            <a:ext cx="12192000" cy="1197416"/>
          </a:xfrm>
          <a:prstGeom prst="rect">
            <a:avLst/>
          </a:prstGeom>
          <a:solidFill>
            <a:srgbClr val="01678F"/>
          </a:solidFill>
        </p:spPr>
      </p:pic>
      <p:sp>
        <p:nvSpPr>
          <p:cNvPr id="2" name="Title 1"/>
          <p:cNvSpPr>
            <a:spLocks noGrp="1"/>
          </p:cNvSpPr>
          <p:nvPr>
            <p:ph type="title"/>
          </p:nvPr>
        </p:nvSpPr>
        <p:spPr>
          <a:xfrm>
            <a:off x="322982" y="304192"/>
            <a:ext cx="9761991" cy="909867"/>
          </a:xfrm>
          <a:prstGeom prst="rect">
            <a:avLst/>
          </a:prstGeom>
        </p:spPr>
        <p:txBody>
          <a:bodyPr anchor="ctr"/>
          <a:lstStyle>
            <a:lvl1pPr>
              <a:defRPr sz="4267" b="0">
                <a:solidFill>
                  <a:schemeClr val="bg1"/>
                </a:solidFill>
                <a:latin typeface="+mj-lt"/>
              </a:defRPr>
            </a:lvl1pPr>
          </a:lstStyle>
          <a:p>
            <a:r>
              <a:rPr lang="en-US"/>
              <a:t>Click to edit Master title style</a:t>
            </a:r>
          </a:p>
        </p:txBody>
      </p:sp>
      <p:sp>
        <p:nvSpPr>
          <p:cNvPr id="5" name="Text Placeholder 4">
            <a:extLst>
              <a:ext uri="{FF2B5EF4-FFF2-40B4-BE49-F238E27FC236}">
                <a16:creationId xmlns:a16="http://schemas.microsoft.com/office/drawing/2014/main" id="{7152E22A-26B9-084E-A88D-0AF65EF4BB74}"/>
              </a:ext>
            </a:extLst>
          </p:cNvPr>
          <p:cNvSpPr>
            <a:spLocks noGrp="1"/>
          </p:cNvSpPr>
          <p:nvPr>
            <p:ph type="body" sz="quarter" idx="10"/>
          </p:nvPr>
        </p:nvSpPr>
        <p:spPr>
          <a:xfrm>
            <a:off x="322982" y="1466127"/>
            <a:ext cx="11619252" cy="4723007"/>
          </a:xfrm>
          <a:prstGeom prst="rect">
            <a:avLst/>
          </a:prstGeom>
        </p:spPr>
        <p:txBody>
          <a:bodyPr/>
          <a:lstStyle>
            <a:lvl1pPr>
              <a:defRPr sz="2667">
                <a:solidFill>
                  <a:schemeClr val="tx1">
                    <a:lumMod val="75000"/>
                  </a:schemeClr>
                </a:solidFill>
                <a:latin typeface="+mn-lt"/>
              </a:defRPr>
            </a:lvl1pPr>
            <a:lvl2pPr>
              <a:defRPr sz="2400">
                <a:solidFill>
                  <a:schemeClr val="tx1">
                    <a:lumMod val="75000"/>
                  </a:schemeClr>
                </a:solidFill>
                <a:latin typeface="+mn-lt"/>
              </a:defRPr>
            </a:lvl2pPr>
            <a:lvl3pPr>
              <a:defRPr sz="1867">
                <a:solidFill>
                  <a:schemeClr val="tx1">
                    <a:lumMod val="75000"/>
                  </a:schemeClr>
                </a:solidFill>
                <a:latin typeface="+mn-lt"/>
              </a:defRPr>
            </a:lvl3pPr>
            <a:lvl4pPr>
              <a:defRPr sz="1600">
                <a:solidFill>
                  <a:schemeClr val="tx1">
                    <a:lumMod val="75000"/>
                  </a:schemeClr>
                </a:solidFill>
                <a:latin typeface="+mn-lt"/>
              </a:defRPr>
            </a:lvl4pPr>
            <a:lvl5pPr>
              <a:defRPr sz="1600">
                <a:solidFill>
                  <a:schemeClr val="tx1">
                    <a:lumMod val="75000"/>
                  </a:schemeClr>
                </a:solidFill>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260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CE64B-5AC1-DD7C-F7BC-23AA60537EE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6D84EE1-E320-9FEF-B590-B6CED96A7E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0CECAAD-AA61-B224-E53D-F45377507753}"/>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5" name="Footer Placeholder 4">
            <a:extLst>
              <a:ext uri="{FF2B5EF4-FFF2-40B4-BE49-F238E27FC236}">
                <a16:creationId xmlns:a16="http://schemas.microsoft.com/office/drawing/2014/main" id="{37257F3F-DC83-6348-099A-7A96E7B71BA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197394E-BFB3-8815-C5C6-108EC95168E5}"/>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146374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880D4-B93B-3C5F-829D-7A4E0ED1BA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749C38C-A249-54E9-79F3-6E73F03D9A3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D1A29F-6479-2716-D8B3-551B032BC2BA}"/>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5" name="Footer Placeholder 4">
            <a:extLst>
              <a:ext uri="{FF2B5EF4-FFF2-40B4-BE49-F238E27FC236}">
                <a16:creationId xmlns:a16="http://schemas.microsoft.com/office/drawing/2014/main" id="{6633AEF5-CD02-4871-AB76-338A37D1F9D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80446B1-7824-8A58-469E-B50B0F9FEAB1}"/>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3889529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0310-3BDC-1CEC-F295-23FF3630E31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EE4BC72-3D93-3F99-21F7-550E08B48F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7F4C5FE-D2B0-1D30-BB51-86EC6D1FA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3809E9A-39AA-DCFD-617B-9FCA32F37252}"/>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6" name="Footer Placeholder 5">
            <a:extLst>
              <a:ext uri="{FF2B5EF4-FFF2-40B4-BE49-F238E27FC236}">
                <a16:creationId xmlns:a16="http://schemas.microsoft.com/office/drawing/2014/main" id="{023F7442-F7A6-994E-3AEC-5ED6D09765F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4AFF163-AFA5-AA91-B6F6-E556AB5EAA98}"/>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316141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0FE23-0FEF-56CA-0B29-F81828B57BE2}"/>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97C86D5-F9D6-98F2-E71B-526F93598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5B704-D3B2-265C-37DC-5E781CF32C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C9DC8A3-6588-A6CE-F403-955DF5032B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7694D2-730E-C0BF-2261-EF3A8E124F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0373AF3-9F8F-5F48-AF8D-76F7421487AB}"/>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8" name="Footer Placeholder 7">
            <a:extLst>
              <a:ext uri="{FF2B5EF4-FFF2-40B4-BE49-F238E27FC236}">
                <a16:creationId xmlns:a16="http://schemas.microsoft.com/office/drawing/2014/main" id="{6F0B6BC7-ABB6-ED44-7F7D-D5E2DBA3696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207BB5AF-E04C-EA24-56BC-556F97B197A7}"/>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245131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3D9CF-6EB3-ACCC-96D5-FFB901EFEA5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3CC1C9F7-70F5-90B2-01E1-2427365018DC}"/>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4" name="Footer Placeholder 3">
            <a:extLst>
              <a:ext uri="{FF2B5EF4-FFF2-40B4-BE49-F238E27FC236}">
                <a16:creationId xmlns:a16="http://schemas.microsoft.com/office/drawing/2014/main" id="{7B9C5D90-FD6C-384A-7C19-BF4E72C0F5A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EF4F220F-323A-69DF-E877-FB43295F7C0E}"/>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1680042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58797C-E68E-E763-024B-2FB761F7D30F}"/>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3" name="Footer Placeholder 2">
            <a:extLst>
              <a:ext uri="{FF2B5EF4-FFF2-40B4-BE49-F238E27FC236}">
                <a16:creationId xmlns:a16="http://schemas.microsoft.com/office/drawing/2014/main" id="{57850BA1-1BD0-5FC8-6ABB-A3E284D6717D}"/>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F69C1B8-4555-96DE-14BB-AF7E7C171C2F}"/>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1576060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D95A8-EF53-368F-0CD0-6ED0BD238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FDEB3D5C-5CE9-B00C-CA16-C0575D76EC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77E3D2-F716-E513-1923-BF0FDDCF22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A230D1-32AC-E571-7DAA-08F3CB76457A}"/>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6" name="Footer Placeholder 5">
            <a:extLst>
              <a:ext uri="{FF2B5EF4-FFF2-40B4-BE49-F238E27FC236}">
                <a16:creationId xmlns:a16="http://schemas.microsoft.com/office/drawing/2014/main" id="{92B076D4-4261-AB09-4608-D9086A59797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5AA31FD-001F-5D02-B19F-3655FF1201C1}"/>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2998409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385B-1B40-383B-52D7-B11E68A74A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AD99E1E6-816D-8279-8993-DA30A952A5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E08E0A67-F425-2F31-B6F8-6B6F382236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B0A86B-0CC9-15A8-32A7-B6EE9EB75533}"/>
              </a:ext>
            </a:extLst>
          </p:cNvPr>
          <p:cNvSpPr>
            <a:spLocks noGrp="1"/>
          </p:cNvSpPr>
          <p:nvPr>
            <p:ph type="dt" sz="half" idx="10"/>
          </p:nvPr>
        </p:nvSpPr>
        <p:spPr/>
        <p:txBody>
          <a:bodyPr/>
          <a:lstStyle/>
          <a:p>
            <a:fld id="{1AD3B88B-CDA7-492F-9B9F-4E1A2A7CFB03}" type="datetimeFigureOut">
              <a:rPr lang="en-AU" smtClean="0"/>
              <a:t>24/06/2025</a:t>
            </a:fld>
            <a:endParaRPr lang="en-AU"/>
          </a:p>
        </p:txBody>
      </p:sp>
      <p:sp>
        <p:nvSpPr>
          <p:cNvPr id="6" name="Footer Placeholder 5">
            <a:extLst>
              <a:ext uri="{FF2B5EF4-FFF2-40B4-BE49-F238E27FC236}">
                <a16:creationId xmlns:a16="http://schemas.microsoft.com/office/drawing/2014/main" id="{8E868BC0-6D16-F09A-0E7F-F987AE7ACB2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7FDA75E-FBF0-E938-81B5-E9F9A7252490}"/>
              </a:ext>
            </a:extLst>
          </p:cNvPr>
          <p:cNvSpPr>
            <a:spLocks noGrp="1"/>
          </p:cNvSpPr>
          <p:nvPr>
            <p:ph type="sldNum" sz="quarter" idx="12"/>
          </p:nvPr>
        </p:nvSpPr>
        <p:spPr/>
        <p:txBody>
          <a:bodyPr/>
          <a:lstStyle/>
          <a:p>
            <a:fld id="{4B67E08E-8E66-4C98-8515-078DB861FA37}" type="slidenum">
              <a:rPr lang="en-AU" smtClean="0"/>
              <a:t>‹#›</a:t>
            </a:fld>
            <a:endParaRPr lang="en-AU"/>
          </a:p>
        </p:txBody>
      </p:sp>
    </p:spTree>
    <p:extLst>
      <p:ext uri="{BB962C8B-B14F-4D97-AF65-F5344CB8AC3E}">
        <p14:creationId xmlns:p14="http://schemas.microsoft.com/office/powerpoint/2010/main" val="2094050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96A1E5-00DF-1AEA-A1C8-11191A891D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75BA9F9-1DC8-7E0D-5F46-C71593AD42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2A49EEE-3975-B336-5FE5-C844DB8DE3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AD3B88B-CDA7-492F-9B9F-4E1A2A7CFB03}" type="datetimeFigureOut">
              <a:rPr lang="en-AU" smtClean="0"/>
              <a:t>24/06/2025</a:t>
            </a:fld>
            <a:endParaRPr lang="en-AU"/>
          </a:p>
        </p:txBody>
      </p:sp>
      <p:sp>
        <p:nvSpPr>
          <p:cNvPr id="5" name="Footer Placeholder 4">
            <a:extLst>
              <a:ext uri="{FF2B5EF4-FFF2-40B4-BE49-F238E27FC236}">
                <a16:creationId xmlns:a16="http://schemas.microsoft.com/office/drawing/2014/main" id="{C39B4C79-0158-D49C-7B61-EA87B4146E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4225B129-6A0F-7A53-0EFA-FA206373DE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67E08E-8E66-4C98-8515-078DB861FA37}" type="slidenum">
              <a:rPr lang="en-AU" smtClean="0"/>
              <a:t>‹#›</a:t>
            </a:fld>
            <a:endParaRPr lang="en-AU"/>
          </a:p>
        </p:txBody>
      </p:sp>
      <p:sp>
        <p:nvSpPr>
          <p:cNvPr id="8" name="TextBox 7">
            <a:extLst>
              <a:ext uri="{FF2B5EF4-FFF2-40B4-BE49-F238E27FC236}">
                <a16:creationId xmlns:a16="http://schemas.microsoft.com/office/drawing/2014/main" id="{91510F7A-B224-FB61-166A-603CBB9CF655}"/>
              </a:ext>
            </a:extLst>
          </p:cNvPr>
          <p:cNvSpPr txBox="1"/>
          <p:nvPr userDrawn="1">
            <p:extLst>
              <p:ext uri="{1162E1C5-73C7-4A58-AE30-91384D911F3F}">
                <p184:classification xmlns:p184="http://schemas.microsoft.com/office/powerpoint/2018/4/main" val="hdr"/>
              </p:ext>
            </p:extLst>
          </p:nvPr>
        </p:nvSpPr>
        <p:spPr>
          <a:xfrm>
            <a:off x="5865813" y="63500"/>
            <a:ext cx="488950" cy="152400"/>
          </a:xfrm>
          <a:prstGeom prst="rect">
            <a:avLst/>
          </a:prstGeom>
        </p:spPr>
        <p:txBody>
          <a:bodyPr horzOverflow="overflow" lIns="0" tIns="0" rIns="0" bIns="0">
            <a:spAutoFit/>
          </a:bodyPr>
          <a:lstStyle/>
          <a:p>
            <a:pPr algn="l"/>
            <a:r>
              <a:rPr lang="en-AU" sz="1000">
                <a:solidFill>
                  <a:srgbClr val="FF0000">
                    <a:alpha val="50000"/>
                  </a:srgbClr>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168724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5.svg"/></Relationships>
</file>

<file path=ppt/slides/_rels/slide10.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svg"/><Relationship Id="rId3" Type="http://schemas.openxmlformats.org/officeDocument/2006/relationships/image" Target="../media/image3.png"/><Relationship Id="rId7" Type="http://schemas.openxmlformats.org/officeDocument/2006/relationships/image" Target="../media/image18.svg"/><Relationship Id="rId12"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7.png"/><Relationship Id="rId11" Type="http://schemas.openxmlformats.org/officeDocument/2006/relationships/image" Target="../media/image22.svg"/><Relationship Id="rId5" Type="http://schemas.openxmlformats.org/officeDocument/2006/relationships/image" Target="../media/image14.svg"/><Relationship Id="rId10" Type="http://schemas.openxmlformats.org/officeDocument/2006/relationships/image" Target="../media/image21.png"/><Relationship Id="rId4" Type="http://schemas.openxmlformats.org/officeDocument/2006/relationships/image" Target="../media/image13.png"/><Relationship Id="rId9" Type="http://schemas.openxmlformats.org/officeDocument/2006/relationships/image" Target="../media/image20.svg"/></Relationships>
</file>

<file path=ppt/slides/_rels/slide11.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32.svg"/><Relationship Id="rId3" Type="http://schemas.openxmlformats.org/officeDocument/2006/relationships/image" Target="../media/image3.png"/><Relationship Id="rId7" Type="http://schemas.openxmlformats.org/officeDocument/2006/relationships/image" Target="../media/image26.svg"/><Relationship Id="rId12" Type="http://schemas.openxmlformats.org/officeDocument/2006/relationships/image" Target="../media/image3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5.png"/><Relationship Id="rId11" Type="http://schemas.openxmlformats.org/officeDocument/2006/relationships/image" Target="../media/image30.svg"/><Relationship Id="rId5" Type="http://schemas.openxmlformats.org/officeDocument/2006/relationships/image" Target="../media/image12.svg"/><Relationship Id="rId15" Type="http://schemas.openxmlformats.org/officeDocument/2006/relationships/image" Target="../media/image34.svg"/><Relationship Id="rId10" Type="http://schemas.openxmlformats.org/officeDocument/2006/relationships/image" Target="../media/image29.png"/><Relationship Id="rId4" Type="http://schemas.openxmlformats.org/officeDocument/2006/relationships/image" Target="../media/image11.png"/><Relationship Id="rId9" Type="http://schemas.openxmlformats.org/officeDocument/2006/relationships/image" Target="../media/image28.svg"/><Relationship Id="rId14" Type="http://schemas.openxmlformats.org/officeDocument/2006/relationships/image" Target="../media/image33.png"/></Relationships>
</file>

<file path=ppt/slides/_rels/slide12.xml.rels><?xml version="1.0" encoding="UTF-8" standalone="yes"?>
<Relationships xmlns="http://schemas.openxmlformats.org/package/2006/relationships"><Relationship Id="rId3" Type="http://schemas.openxmlformats.org/officeDocument/2006/relationships/hyperlink" Target="https://www.figma.com/design/aqxhIhnftcuRafRkmjQsnZ/One-Stop-Shop-Design-Files?node-id=4-42&amp;node-type=canvas" TargetMode="Externa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4.xml"/><Relationship Id="rId1" Type="http://schemas.openxmlformats.org/officeDocument/2006/relationships/slideLayout" Target="../slideLayouts/slideLayout14.xml"/><Relationship Id="rId4" Type="http://schemas.openxmlformats.org/officeDocument/2006/relationships/image" Target="../media/image36.svg"/></Relationships>
</file>

<file path=ppt/slides/_rels/slide1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5.xml"/><Relationship Id="rId1" Type="http://schemas.openxmlformats.org/officeDocument/2006/relationships/slideLayout" Target="../slideLayouts/slideLayout14.xml"/><Relationship Id="rId4" Type="http://schemas.openxmlformats.org/officeDocument/2006/relationships/image" Target="../media/image36.svg"/></Relationships>
</file>

<file path=ppt/slides/_rels/slide19.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6.xml"/><Relationship Id="rId1" Type="http://schemas.openxmlformats.org/officeDocument/2006/relationships/slideLayout" Target="../slideLayouts/slideLayout14.xml"/><Relationship Id="rId4" Type="http://schemas.openxmlformats.org/officeDocument/2006/relationships/image" Target="../media/image36.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38.svg"/><Relationship Id="rId4" Type="http://schemas.openxmlformats.org/officeDocument/2006/relationships/image" Target="../media/image37.png"/></Relationships>
</file>

<file path=ppt/slides/_rels/slide26.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16.svg"/><Relationship Id="rId18" Type="http://schemas.openxmlformats.org/officeDocument/2006/relationships/image" Target="../media/image19.png"/><Relationship Id="rId3" Type="http://schemas.openxmlformats.org/officeDocument/2006/relationships/image" Target="../media/image3.png"/><Relationship Id="rId21" Type="http://schemas.openxmlformats.org/officeDocument/2006/relationships/image" Target="../media/image48.svg"/><Relationship Id="rId7" Type="http://schemas.openxmlformats.org/officeDocument/2006/relationships/image" Target="../media/image42.svg"/><Relationship Id="rId12" Type="http://schemas.openxmlformats.org/officeDocument/2006/relationships/image" Target="../media/image15.png"/><Relationship Id="rId17" Type="http://schemas.openxmlformats.org/officeDocument/2006/relationships/image" Target="../media/image46.svg"/><Relationship Id="rId2" Type="http://schemas.openxmlformats.org/officeDocument/2006/relationships/notesSlide" Target="../notesSlides/notesSlide20.xml"/><Relationship Id="rId16" Type="http://schemas.openxmlformats.org/officeDocument/2006/relationships/image" Target="../media/image45.png"/><Relationship Id="rId20" Type="http://schemas.openxmlformats.org/officeDocument/2006/relationships/image" Target="../media/image47.png"/><Relationship Id="rId1" Type="http://schemas.openxmlformats.org/officeDocument/2006/relationships/slideLayout" Target="../slideLayouts/slideLayout1.xml"/><Relationship Id="rId6" Type="http://schemas.openxmlformats.org/officeDocument/2006/relationships/image" Target="../media/image41.png"/><Relationship Id="rId11" Type="http://schemas.openxmlformats.org/officeDocument/2006/relationships/image" Target="../media/image14.svg"/><Relationship Id="rId5" Type="http://schemas.openxmlformats.org/officeDocument/2006/relationships/image" Target="../media/image40.svg"/><Relationship Id="rId15" Type="http://schemas.openxmlformats.org/officeDocument/2006/relationships/image" Target="../media/image18.svg"/><Relationship Id="rId10" Type="http://schemas.openxmlformats.org/officeDocument/2006/relationships/image" Target="../media/image13.png"/><Relationship Id="rId19" Type="http://schemas.openxmlformats.org/officeDocument/2006/relationships/image" Target="../media/image20.svg"/><Relationship Id="rId4" Type="http://schemas.openxmlformats.org/officeDocument/2006/relationships/image" Target="../media/image39.png"/><Relationship Id="rId9" Type="http://schemas.openxmlformats.org/officeDocument/2006/relationships/image" Target="../media/image44.svg"/><Relationship Id="rId1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21.xml"/><Relationship Id="rId1" Type="http://schemas.openxmlformats.org/officeDocument/2006/relationships/slideLayout" Target="../slideLayouts/slideLayout14.xml"/><Relationship Id="rId4" Type="http://schemas.openxmlformats.org/officeDocument/2006/relationships/image" Target="../media/image50.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image" Target="../media/image3.png"/><Relationship Id="rId7" Type="http://schemas.openxmlformats.org/officeDocument/2006/relationships/image" Target="../media/image12.svg"/><Relationship Id="rId12"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image" Target="../media/image10.sv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B218B-B30A-5108-F0FF-679768F2F8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CB4CB-5DDA-DA17-E909-09AF5CFBD2FF}"/>
              </a:ext>
            </a:extLst>
          </p:cNvPr>
          <p:cNvSpPr>
            <a:spLocks noGrp="1"/>
          </p:cNvSpPr>
          <p:nvPr>
            <p:ph type="title"/>
          </p:nvPr>
        </p:nvSpPr>
        <p:spPr>
          <a:xfrm>
            <a:off x="1015014" y="4754955"/>
            <a:ext cx="974533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gn="l"/>
            <a:r>
              <a:rPr lang="en-AU" sz="1800">
                <a:latin typeface="Open Sans" panose="020B0606030504020204" pitchFamily="34" charset="0"/>
                <a:ea typeface="Open Sans" panose="020B0606030504020204" pitchFamily="34" charset="0"/>
                <a:cs typeface="Open Sans" panose="020B0606030504020204" pitchFamily="34" charset="0"/>
              </a:rPr>
              <a:t>We would like to acknowledge the Whadjuk Noongar people whose traditional land we gathered on today, and pay our respects to their elders past, present and emerging.</a:t>
            </a:r>
            <a:endParaRPr lang="en-US" sz="1800" b="1" kern="1200">
              <a:latin typeface="Open Sans" panose="020B0606030504020204" pitchFamily="34" charset="0"/>
              <a:ea typeface="Open Sans" panose="020B0606030504020204" pitchFamily="34" charset="0"/>
              <a:cs typeface="Open Sans" panose="020B0606030504020204" pitchFamily="34" charset="0"/>
            </a:endParaRPr>
          </a:p>
        </p:txBody>
      </p:sp>
      <p:pic>
        <p:nvPicPr>
          <p:cNvPr id="6" name="Graphic 5">
            <a:extLst>
              <a:ext uri="{FF2B5EF4-FFF2-40B4-BE49-F238E27FC236}">
                <a16:creationId xmlns:a16="http://schemas.microsoft.com/office/drawing/2014/main" id="{4EE680D8-7ABB-93E7-CAF2-65599DFD2846}"/>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t="53354" r="37134"/>
          <a:stretch/>
        </p:blipFill>
        <p:spPr>
          <a:xfrm>
            <a:off x="6390360" y="0"/>
            <a:ext cx="5801640" cy="4039889"/>
          </a:xfrm>
          <a:prstGeom prst="rect">
            <a:avLst/>
          </a:prstGeom>
        </p:spPr>
      </p:pic>
      <p:sp>
        <p:nvSpPr>
          <p:cNvPr id="15" name="Content Placeholder 2">
            <a:extLst>
              <a:ext uri="{FF2B5EF4-FFF2-40B4-BE49-F238E27FC236}">
                <a16:creationId xmlns:a16="http://schemas.microsoft.com/office/drawing/2014/main" id="{BEDFE3B5-929C-A410-7827-B891902D7274}"/>
              </a:ext>
            </a:extLst>
          </p:cNvPr>
          <p:cNvSpPr txBox="1">
            <a:spLocks/>
          </p:cNvSpPr>
          <p:nvPr/>
        </p:nvSpPr>
        <p:spPr>
          <a:xfrm>
            <a:off x="531093" y="2565306"/>
            <a:ext cx="10404000" cy="258061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sz="4800" b="1">
                <a:solidFill>
                  <a:schemeClr val="bg1"/>
                </a:solidFill>
                <a:latin typeface="Open Sans" panose="020B0606030504020204" pitchFamily="34" charset="0"/>
                <a:ea typeface="Open Sans" panose="020B0606030504020204" pitchFamily="34" charset="0"/>
                <a:cs typeface="Open Sans" panose="020B0606030504020204" pitchFamily="34" charset="0"/>
              </a:rPr>
              <a:t>Workshop</a:t>
            </a:r>
          </a:p>
          <a:p>
            <a:pPr marL="0" indent="0">
              <a:buNone/>
            </a:pPr>
            <a:r>
              <a:rPr lang="en-AU" sz="4400">
                <a:solidFill>
                  <a:schemeClr val="bg1"/>
                </a:solidFill>
                <a:latin typeface="Open Sans" panose="020B0606030504020204" pitchFamily="34" charset="0"/>
                <a:ea typeface="Open Sans" panose="020B0606030504020204" pitchFamily="34" charset="0"/>
                <a:cs typeface="Open Sans" panose="020B0606030504020204" pitchFamily="34" charset="0"/>
              </a:rPr>
              <a:t>Native Vegetation Clearing Approvals</a:t>
            </a:r>
          </a:p>
          <a:p>
            <a:pPr marL="0" indent="0">
              <a:buNone/>
            </a:pPr>
            <a:r>
              <a:rPr lang="en-AU">
                <a:solidFill>
                  <a:schemeClr val="bg1"/>
                </a:solidFill>
                <a:latin typeface="Open Sans" panose="020B0606030504020204" pitchFamily="34" charset="0"/>
                <a:ea typeface="Open Sans" panose="020B0606030504020204" pitchFamily="34" charset="0"/>
                <a:cs typeface="Open Sans" panose="020B0606030504020204" pitchFamily="34" charset="0"/>
              </a:rPr>
              <a:t>June 2025</a:t>
            </a:r>
            <a:endParaRPr lang="en-US" sz="180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271105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58513-D27E-0EE0-C36B-19AC6B17CC74}"/>
            </a:ext>
          </a:extLst>
        </p:cNvPr>
        <p:cNvGrpSpPr/>
        <p:nvPr/>
      </p:nvGrpSpPr>
      <p:grpSpPr>
        <a:xfrm>
          <a:off x="0" y="0"/>
          <a:ext cx="0" cy="0"/>
          <a:chOff x="0" y="0"/>
          <a:chExt cx="0" cy="0"/>
        </a:xfrm>
      </p:grpSpPr>
      <p:pic>
        <p:nvPicPr>
          <p:cNvPr id="114" name="Picture 113">
            <a:extLst>
              <a:ext uri="{FF2B5EF4-FFF2-40B4-BE49-F238E27FC236}">
                <a16:creationId xmlns:a16="http://schemas.microsoft.com/office/drawing/2014/main" id="{9D66DEF2-C3B6-2059-3975-88B854D751DB}"/>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F031A8DB-1B8F-703C-599C-B80598EA68A8}"/>
              </a:ext>
            </a:extLst>
          </p:cNvPr>
          <p:cNvSpPr txBox="1"/>
          <p:nvPr/>
        </p:nvSpPr>
        <p:spPr>
          <a:xfrm>
            <a:off x="330419" y="396223"/>
            <a:ext cx="7304269"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Functionality under development</a:t>
            </a:r>
          </a:p>
        </p:txBody>
      </p:sp>
      <p:sp>
        <p:nvSpPr>
          <p:cNvPr id="2" name="Rectangle: Rounded Corners 1">
            <a:extLst>
              <a:ext uri="{FF2B5EF4-FFF2-40B4-BE49-F238E27FC236}">
                <a16:creationId xmlns:a16="http://schemas.microsoft.com/office/drawing/2014/main" id="{BDC0924F-39D6-9CFD-AD77-13FD0A881FED}"/>
              </a:ext>
            </a:extLst>
          </p:cNvPr>
          <p:cNvSpPr/>
          <p:nvPr/>
        </p:nvSpPr>
        <p:spPr>
          <a:xfrm>
            <a:off x="2917288" y="2128518"/>
            <a:ext cx="1946613" cy="3040676"/>
          </a:xfrm>
          <a:prstGeom prst="roundRect">
            <a:avLst/>
          </a:prstGeom>
          <a:ln w="19050">
            <a:solidFill>
              <a:srgbClr val="66C5BA"/>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AU" sz="2400">
              <a:latin typeface="Aptos" panose="020B0004020202020204" pitchFamily="34" charset="0"/>
            </a:endParaRPr>
          </a:p>
        </p:txBody>
      </p:sp>
      <p:sp>
        <p:nvSpPr>
          <p:cNvPr id="3" name="Rectangle: Rounded Corners 2">
            <a:extLst>
              <a:ext uri="{FF2B5EF4-FFF2-40B4-BE49-F238E27FC236}">
                <a16:creationId xmlns:a16="http://schemas.microsoft.com/office/drawing/2014/main" id="{FC3218DF-029E-3CE1-0D17-FC433772FB52}"/>
              </a:ext>
            </a:extLst>
          </p:cNvPr>
          <p:cNvSpPr/>
          <p:nvPr/>
        </p:nvSpPr>
        <p:spPr>
          <a:xfrm>
            <a:off x="835112" y="2128910"/>
            <a:ext cx="1946613" cy="3040676"/>
          </a:xfrm>
          <a:prstGeom prst="roundRect">
            <a:avLst/>
          </a:prstGeom>
          <a:ln w="19050">
            <a:solidFill>
              <a:srgbClr val="00658E"/>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n w="3175">
                <a:solidFill>
                  <a:schemeClr val="tx1"/>
                </a:solidFill>
              </a:ln>
              <a:latin typeface="Aptos" panose="020B0004020202020204" pitchFamily="34" charset="0"/>
            </a:endParaRPr>
          </a:p>
        </p:txBody>
      </p:sp>
      <p:sp>
        <p:nvSpPr>
          <p:cNvPr id="4" name="TextBox 3">
            <a:extLst>
              <a:ext uri="{FF2B5EF4-FFF2-40B4-BE49-F238E27FC236}">
                <a16:creationId xmlns:a16="http://schemas.microsoft.com/office/drawing/2014/main" id="{80011401-1B2F-106B-BF85-A2BC83162902}"/>
              </a:ext>
            </a:extLst>
          </p:cNvPr>
          <p:cNvSpPr txBox="1"/>
          <p:nvPr/>
        </p:nvSpPr>
        <p:spPr>
          <a:xfrm>
            <a:off x="880408" y="2946332"/>
            <a:ext cx="1856020" cy="1015663"/>
          </a:xfrm>
          <a:prstGeom prst="rect">
            <a:avLst/>
          </a:prstGeom>
          <a:noFill/>
        </p:spPr>
        <p:txBody>
          <a:bodyPr wrap="square" lIns="91440" tIns="45720" rIns="91440" bIns="45720" anchor="t">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Will integrate Planning Advice functionality for both Water and Environmental Land use on the platform.</a:t>
            </a:r>
          </a:p>
        </p:txBody>
      </p:sp>
      <p:grpSp>
        <p:nvGrpSpPr>
          <p:cNvPr id="6" name="Group 5">
            <a:extLst>
              <a:ext uri="{FF2B5EF4-FFF2-40B4-BE49-F238E27FC236}">
                <a16:creationId xmlns:a16="http://schemas.microsoft.com/office/drawing/2014/main" id="{93E7FE05-5F2F-37C6-BF37-FDF4F090E5DC}"/>
              </a:ext>
            </a:extLst>
          </p:cNvPr>
          <p:cNvGrpSpPr/>
          <p:nvPr/>
        </p:nvGrpSpPr>
        <p:grpSpPr>
          <a:xfrm>
            <a:off x="3521284" y="4273122"/>
            <a:ext cx="735475" cy="718011"/>
            <a:chOff x="7096490" y="4711400"/>
            <a:chExt cx="735474" cy="718011"/>
          </a:xfrm>
        </p:grpSpPr>
        <p:sp>
          <p:nvSpPr>
            <p:cNvPr id="7" name="Oval 6">
              <a:extLst>
                <a:ext uri="{FF2B5EF4-FFF2-40B4-BE49-F238E27FC236}">
                  <a16:creationId xmlns:a16="http://schemas.microsoft.com/office/drawing/2014/main" id="{CF481F09-2928-2B4C-6169-17FAFF47BCB7}"/>
                </a:ext>
              </a:extLst>
            </p:cNvPr>
            <p:cNvSpPr/>
            <p:nvPr/>
          </p:nvSpPr>
          <p:spPr>
            <a:xfrm>
              <a:off x="7096490" y="4711400"/>
              <a:ext cx="735474" cy="718011"/>
            </a:xfrm>
            <a:prstGeom prst="ellipse">
              <a:avLst/>
            </a:prstGeom>
            <a:solidFill>
              <a:srgbClr val="66C5BA"/>
            </a:solidFill>
            <a:ln w="12700" cap="flat">
              <a:solidFill>
                <a:schemeClr val="bg1"/>
              </a:solidFill>
              <a:prstDash val="solid"/>
              <a:miter/>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2400">
                <a:latin typeface="Aptos" panose="020B0004020202020204" pitchFamily="34" charset="0"/>
              </a:endParaRPr>
            </a:p>
          </p:txBody>
        </p:sp>
        <p:pic>
          <p:nvPicPr>
            <p:cNvPr id="8" name="Graphic 7" descr="Mining tools outline">
              <a:extLst>
                <a:ext uri="{FF2B5EF4-FFF2-40B4-BE49-F238E27FC236}">
                  <a16:creationId xmlns:a16="http://schemas.microsoft.com/office/drawing/2014/main" id="{14A324DB-1B56-04ED-B7E1-A4DF05E88AB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218657" y="4812191"/>
              <a:ext cx="510923" cy="510923"/>
            </a:xfrm>
            <a:prstGeom prst="rect">
              <a:avLst/>
            </a:prstGeom>
          </p:spPr>
        </p:pic>
      </p:grpSp>
      <p:sp>
        <p:nvSpPr>
          <p:cNvPr id="9" name="TextBox 8">
            <a:extLst>
              <a:ext uri="{FF2B5EF4-FFF2-40B4-BE49-F238E27FC236}">
                <a16:creationId xmlns:a16="http://schemas.microsoft.com/office/drawing/2014/main" id="{26E75955-050D-4903-99C5-F45EEC24A378}"/>
              </a:ext>
            </a:extLst>
          </p:cNvPr>
          <p:cNvSpPr txBox="1"/>
          <p:nvPr/>
        </p:nvSpPr>
        <p:spPr>
          <a:xfrm>
            <a:off x="810259" y="2347357"/>
            <a:ext cx="1946613" cy="307777"/>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Planning Advice</a:t>
            </a:r>
          </a:p>
        </p:txBody>
      </p:sp>
      <p:sp>
        <p:nvSpPr>
          <p:cNvPr id="10" name="TextBox 9">
            <a:extLst>
              <a:ext uri="{FF2B5EF4-FFF2-40B4-BE49-F238E27FC236}">
                <a16:creationId xmlns:a16="http://schemas.microsoft.com/office/drawing/2014/main" id="{B8349481-8C5E-9FC3-3CDA-5C6266B3F65D}"/>
              </a:ext>
            </a:extLst>
          </p:cNvPr>
          <p:cNvSpPr txBox="1"/>
          <p:nvPr/>
        </p:nvSpPr>
        <p:spPr>
          <a:xfrm>
            <a:off x="2866536" y="2332585"/>
            <a:ext cx="2006312" cy="523220"/>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Industry </a:t>
            </a:r>
            <a:br>
              <a:rPr lang="en-AU" sz="1400" b="1">
                <a:latin typeface="Open Sans" panose="020B0606030504020204" pitchFamily="34" charset="0"/>
                <a:ea typeface="Open Sans" panose="020B0606030504020204" pitchFamily="34" charset="0"/>
                <a:cs typeface="Open Sans" panose="020B0606030504020204" pitchFamily="34" charset="0"/>
              </a:rPr>
            </a:br>
            <a:r>
              <a:rPr lang="en-AU" sz="1400" b="1">
                <a:latin typeface="Open Sans" panose="020B0606030504020204" pitchFamily="34" charset="0"/>
                <a:ea typeface="Open Sans" panose="020B0606030504020204" pitchFamily="34" charset="0"/>
                <a:cs typeface="Open Sans" panose="020B0606030504020204" pitchFamily="34" charset="0"/>
              </a:rPr>
              <a:t>Regulation Phase 2</a:t>
            </a:r>
          </a:p>
        </p:txBody>
      </p:sp>
      <p:sp>
        <p:nvSpPr>
          <p:cNvPr id="11" name="Rectangle: Rounded Corners 10">
            <a:extLst>
              <a:ext uri="{FF2B5EF4-FFF2-40B4-BE49-F238E27FC236}">
                <a16:creationId xmlns:a16="http://schemas.microsoft.com/office/drawing/2014/main" id="{05C2EEC4-D411-8E6A-F042-69349B2BA6B9}"/>
              </a:ext>
            </a:extLst>
          </p:cNvPr>
          <p:cNvSpPr/>
          <p:nvPr/>
        </p:nvSpPr>
        <p:spPr>
          <a:xfrm>
            <a:off x="4998563" y="2107217"/>
            <a:ext cx="1946613" cy="3040676"/>
          </a:xfrm>
          <a:prstGeom prst="roundRect">
            <a:avLst/>
          </a:prstGeom>
          <a:ln w="19050">
            <a:solidFill>
              <a:srgbClr val="EFCC7F"/>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atin typeface="Aptos" panose="020B0004020202020204" pitchFamily="34" charset="0"/>
            </a:endParaRPr>
          </a:p>
        </p:txBody>
      </p:sp>
      <p:sp>
        <p:nvSpPr>
          <p:cNvPr id="12" name="TextBox 11">
            <a:extLst>
              <a:ext uri="{FF2B5EF4-FFF2-40B4-BE49-F238E27FC236}">
                <a16:creationId xmlns:a16="http://schemas.microsoft.com/office/drawing/2014/main" id="{82893915-DD6B-0AFD-63E9-0B020406DF9E}"/>
              </a:ext>
            </a:extLst>
          </p:cNvPr>
          <p:cNvSpPr txBox="1"/>
          <p:nvPr/>
        </p:nvSpPr>
        <p:spPr>
          <a:xfrm>
            <a:off x="4800905" y="2347921"/>
            <a:ext cx="2405257" cy="307777"/>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Water Licensing </a:t>
            </a:r>
          </a:p>
        </p:txBody>
      </p:sp>
      <p:sp>
        <p:nvSpPr>
          <p:cNvPr id="13" name="Rectangle: Rounded Corners 12">
            <a:extLst>
              <a:ext uri="{FF2B5EF4-FFF2-40B4-BE49-F238E27FC236}">
                <a16:creationId xmlns:a16="http://schemas.microsoft.com/office/drawing/2014/main" id="{1C83970B-0C17-6AED-0622-05A8515F17FD}"/>
              </a:ext>
            </a:extLst>
          </p:cNvPr>
          <p:cNvSpPr/>
          <p:nvPr/>
        </p:nvSpPr>
        <p:spPr>
          <a:xfrm>
            <a:off x="7079837" y="2116417"/>
            <a:ext cx="1946613" cy="3040676"/>
          </a:xfrm>
          <a:prstGeom prst="roundRect">
            <a:avLst/>
          </a:prstGeom>
          <a:ln w="19050">
            <a:solidFill>
              <a:srgbClr val="00658E"/>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n w="3175">
                <a:solidFill>
                  <a:schemeClr val="tx1"/>
                </a:solidFill>
              </a:ln>
              <a:latin typeface="Aptos" panose="020B0004020202020204" pitchFamily="34" charset="0"/>
            </a:endParaRPr>
          </a:p>
        </p:txBody>
      </p:sp>
      <p:sp>
        <p:nvSpPr>
          <p:cNvPr id="14" name="TextBox 13">
            <a:extLst>
              <a:ext uri="{FF2B5EF4-FFF2-40B4-BE49-F238E27FC236}">
                <a16:creationId xmlns:a16="http://schemas.microsoft.com/office/drawing/2014/main" id="{AFC43669-03AE-B989-EE16-D4313D7D4FD8}"/>
              </a:ext>
            </a:extLst>
          </p:cNvPr>
          <p:cNvSpPr txBox="1"/>
          <p:nvPr/>
        </p:nvSpPr>
        <p:spPr>
          <a:xfrm>
            <a:off x="7088783" y="2322149"/>
            <a:ext cx="1946613" cy="523220"/>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Survey Data for Approvals</a:t>
            </a:r>
          </a:p>
        </p:txBody>
      </p:sp>
      <p:grpSp>
        <p:nvGrpSpPr>
          <p:cNvPr id="15" name="Group 14">
            <a:extLst>
              <a:ext uri="{FF2B5EF4-FFF2-40B4-BE49-F238E27FC236}">
                <a16:creationId xmlns:a16="http://schemas.microsoft.com/office/drawing/2014/main" id="{B6C941CD-3AD2-3880-C2CF-B632D35D48A9}"/>
              </a:ext>
            </a:extLst>
          </p:cNvPr>
          <p:cNvGrpSpPr/>
          <p:nvPr/>
        </p:nvGrpSpPr>
        <p:grpSpPr>
          <a:xfrm>
            <a:off x="7694350" y="4309163"/>
            <a:ext cx="735475" cy="718011"/>
            <a:chOff x="9123680" y="4279663"/>
            <a:chExt cx="735474" cy="718011"/>
          </a:xfrm>
        </p:grpSpPr>
        <p:sp>
          <p:nvSpPr>
            <p:cNvPr id="16" name="Oval 15">
              <a:extLst>
                <a:ext uri="{FF2B5EF4-FFF2-40B4-BE49-F238E27FC236}">
                  <a16:creationId xmlns:a16="http://schemas.microsoft.com/office/drawing/2014/main" id="{DCD747ED-3A70-27EE-368D-FDFF3FCDD507}"/>
                </a:ext>
              </a:extLst>
            </p:cNvPr>
            <p:cNvSpPr/>
            <p:nvPr/>
          </p:nvSpPr>
          <p:spPr>
            <a:xfrm>
              <a:off x="9123680" y="4279663"/>
              <a:ext cx="735474" cy="718011"/>
            </a:xfrm>
            <a:prstGeom prst="ellipse">
              <a:avLst/>
            </a:prstGeom>
            <a:solidFill>
              <a:srgbClr val="00658E"/>
            </a:solidFill>
            <a:ln w="12700" cap="flat">
              <a:solidFill>
                <a:schemeClr val="bg1"/>
              </a:solidFill>
              <a:prstDash val="solid"/>
              <a:miter/>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atin typeface="Aptos" panose="020B0004020202020204" pitchFamily="34" charset="0"/>
              </a:endParaRPr>
            </a:p>
          </p:txBody>
        </p:sp>
        <p:pic>
          <p:nvPicPr>
            <p:cNvPr id="17" name="Graphic 16" descr="Topography Map outline">
              <a:extLst>
                <a:ext uri="{FF2B5EF4-FFF2-40B4-BE49-F238E27FC236}">
                  <a16:creationId xmlns:a16="http://schemas.microsoft.com/office/drawing/2014/main" id="{395EF152-A9BE-BE06-9BCF-DFBDAC1B62B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262374" y="4447391"/>
              <a:ext cx="458085" cy="458085"/>
            </a:xfrm>
            <a:prstGeom prst="rect">
              <a:avLst/>
            </a:prstGeom>
          </p:spPr>
        </p:pic>
      </p:grpSp>
      <p:grpSp>
        <p:nvGrpSpPr>
          <p:cNvPr id="19" name="Group 18">
            <a:extLst>
              <a:ext uri="{FF2B5EF4-FFF2-40B4-BE49-F238E27FC236}">
                <a16:creationId xmlns:a16="http://schemas.microsoft.com/office/drawing/2014/main" id="{0D5D4090-7BFE-C0CC-0AD9-9D837468F349}"/>
              </a:ext>
            </a:extLst>
          </p:cNvPr>
          <p:cNvGrpSpPr/>
          <p:nvPr/>
        </p:nvGrpSpPr>
        <p:grpSpPr>
          <a:xfrm>
            <a:off x="5634836" y="4241959"/>
            <a:ext cx="735475" cy="718011"/>
            <a:chOff x="7687392" y="3947141"/>
            <a:chExt cx="735474" cy="718011"/>
          </a:xfrm>
        </p:grpSpPr>
        <p:sp>
          <p:nvSpPr>
            <p:cNvPr id="20" name="Oval 19">
              <a:extLst>
                <a:ext uri="{FF2B5EF4-FFF2-40B4-BE49-F238E27FC236}">
                  <a16:creationId xmlns:a16="http://schemas.microsoft.com/office/drawing/2014/main" id="{7898CE90-E44F-DB73-1DA0-65C143B7C108}"/>
                </a:ext>
              </a:extLst>
            </p:cNvPr>
            <p:cNvSpPr/>
            <p:nvPr/>
          </p:nvSpPr>
          <p:spPr>
            <a:xfrm>
              <a:off x="7687392" y="3947141"/>
              <a:ext cx="735474" cy="718011"/>
            </a:xfrm>
            <a:prstGeom prst="ellipse">
              <a:avLst/>
            </a:prstGeom>
            <a:solidFill>
              <a:srgbClr val="EFCC7F"/>
            </a:solidFill>
            <a:ln w="12700" cap="flat">
              <a:solidFill>
                <a:schemeClr val="bg1"/>
              </a:solidFill>
              <a:prstDash val="solid"/>
              <a:miter/>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atin typeface="Aptos" panose="020B0004020202020204" pitchFamily="34" charset="0"/>
              </a:endParaRPr>
            </a:p>
          </p:txBody>
        </p:sp>
        <p:pic>
          <p:nvPicPr>
            <p:cNvPr id="21" name="Graphic 20" descr="Leaky Tap with solid fill">
              <a:extLst>
                <a:ext uri="{FF2B5EF4-FFF2-40B4-BE49-F238E27FC236}">
                  <a16:creationId xmlns:a16="http://schemas.microsoft.com/office/drawing/2014/main" id="{40525886-4FAF-37D7-261A-79908D2C4C1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760607" y="4026007"/>
              <a:ext cx="583368" cy="583368"/>
            </a:xfrm>
            <a:prstGeom prst="rect">
              <a:avLst/>
            </a:prstGeom>
          </p:spPr>
        </p:pic>
      </p:grpSp>
      <p:grpSp>
        <p:nvGrpSpPr>
          <p:cNvPr id="30" name="Group 29">
            <a:extLst>
              <a:ext uri="{FF2B5EF4-FFF2-40B4-BE49-F238E27FC236}">
                <a16:creationId xmlns:a16="http://schemas.microsoft.com/office/drawing/2014/main" id="{FAFAC467-D090-2410-60F1-12D151B21BBF}"/>
              </a:ext>
            </a:extLst>
          </p:cNvPr>
          <p:cNvGrpSpPr/>
          <p:nvPr/>
        </p:nvGrpSpPr>
        <p:grpSpPr>
          <a:xfrm>
            <a:off x="1468982" y="4201510"/>
            <a:ext cx="732460" cy="746669"/>
            <a:chOff x="994197" y="4246264"/>
            <a:chExt cx="732460" cy="746669"/>
          </a:xfrm>
        </p:grpSpPr>
        <p:sp>
          <p:nvSpPr>
            <p:cNvPr id="5" name="Oval 4">
              <a:extLst>
                <a:ext uri="{FF2B5EF4-FFF2-40B4-BE49-F238E27FC236}">
                  <a16:creationId xmlns:a16="http://schemas.microsoft.com/office/drawing/2014/main" id="{2EADD419-D55F-82EB-2882-AA76D6BC4A6F}"/>
                </a:ext>
              </a:extLst>
            </p:cNvPr>
            <p:cNvSpPr/>
            <p:nvPr/>
          </p:nvSpPr>
          <p:spPr>
            <a:xfrm>
              <a:off x="994197" y="4246264"/>
              <a:ext cx="732460" cy="746669"/>
            </a:xfrm>
            <a:prstGeom prst="ellipse">
              <a:avLst/>
            </a:prstGeom>
            <a:solidFill>
              <a:srgbClr val="00658E"/>
            </a:solidFill>
            <a:ln w="38100">
              <a:solidFill>
                <a:srgbClr val="00658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2400">
                <a:latin typeface="Aptos" panose="020B0004020202020204" pitchFamily="34" charset="0"/>
              </a:endParaRPr>
            </a:p>
          </p:txBody>
        </p:sp>
        <p:pic>
          <p:nvPicPr>
            <p:cNvPr id="22" name="Graphic 21" descr="Blueprint outline">
              <a:extLst>
                <a:ext uri="{FF2B5EF4-FFF2-40B4-BE49-F238E27FC236}">
                  <a16:creationId xmlns:a16="http://schemas.microsoft.com/office/drawing/2014/main" id="{514FA824-7C48-CADD-F2BC-83779CE1829D}"/>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36185" y="4287754"/>
              <a:ext cx="644641" cy="644641"/>
            </a:xfrm>
            <a:prstGeom prst="rect">
              <a:avLst/>
            </a:prstGeom>
          </p:spPr>
        </p:pic>
      </p:grpSp>
      <p:sp>
        <p:nvSpPr>
          <p:cNvPr id="23" name="TextBox 22">
            <a:extLst>
              <a:ext uri="{FF2B5EF4-FFF2-40B4-BE49-F238E27FC236}">
                <a16:creationId xmlns:a16="http://schemas.microsoft.com/office/drawing/2014/main" id="{B8693BAD-69C2-9F14-40EB-D2DBD6ED3850}"/>
              </a:ext>
            </a:extLst>
          </p:cNvPr>
          <p:cNvSpPr txBox="1"/>
          <p:nvPr/>
        </p:nvSpPr>
        <p:spPr>
          <a:xfrm>
            <a:off x="2966840" y="3016039"/>
            <a:ext cx="1790052" cy="830997"/>
          </a:xfrm>
          <a:prstGeom prst="rect">
            <a:avLst/>
          </a:prstGeom>
          <a:noFill/>
        </p:spPr>
        <p:txBody>
          <a:bodyPr wrap="square" lIns="91440" tIns="45720" rIns="91440" bIns="45720" anchor="t">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Digitise all application forms and extended portal dashboard functionality.</a:t>
            </a:r>
          </a:p>
        </p:txBody>
      </p:sp>
      <p:sp>
        <p:nvSpPr>
          <p:cNvPr id="24" name="TextBox 23">
            <a:extLst>
              <a:ext uri="{FF2B5EF4-FFF2-40B4-BE49-F238E27FC236}">
                <a16:creationId xmlns:a16="http://schemas.microsoft.com/office/drawing/2014/main" id="{55445BBA-8F57-8594-62F4-AF3AE10F2B4A}"/>
              </a:ext>
            </a:extLst>
          </p:cNvPr>
          <p:cNvSpPr txBox="1"/>
          <p:nvPr/>
        </p:nvSpPr>
        <p:spPr>
          <a:xfrm>
            <a:off x="7118772" y="2946332"/>
            <a:ext cx="1886851" cy="1015663"/>
          </a:xfrm>
          <a:prstGeom prst="rect">
            <a:avLst/>
          </a:prstGeom>
          <a:noFill/>
        </p:spPr>
        <p:txBody>
          <a:bodyPr wrap="square" lIns="91440" tIns="45720" rIns="91440" bIns="45720" anchor="t">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Allow submission of Marine and Biodiversity field survey data as part of their regulatory assessment referrals</a:t>
            </a:r>
          </a:p>
        </p:txBody>
      </p:sp>
      <p:sp>
        <p:nvSpPr>
          <p:cNvPr id="25" name="TextBox 24">
            <a:extLst>
              <a:ext uri="{FF2B5EF4-FFF2-40B4-BE49-F238E27FC236}">
                <a16:creationId xmlns:a16="http://schemas.microsoft.com/office/drawing/2014/main" id="{71481D49-50D4-0CE5-8091-8DC1991D06BD}"/>
              </a:ext>
            </a:extLst>
          </p:cNvPr>
          <p:cNvSpPr txBox="1"/>
          <p:nvPr/>
        </p:nvSpPr>
        <p:spPr>
          <a:xfrm>
            <a:off x="773549" y="1530574"/>
            <a:ext cx="10379024" cy="345929"/>
          </a:xfrm>
          <a:prstGeom prst="rect">
            <a:avLst/>
          </a:prstGeom>
          <a:noFill/>
        </p:spPr>
        <p:txBody>
          <a:bodyPr wrap="square">
            <a:spAutoFit/>
          </a:bodyPr>
          <a:lstStyle/>
          <a:p>
            <a:pPr lvl="0">
              <a:lnSpc>
                <a:spcPct val="107000"/>
              </a:lnSpc>
            </a:pPr>
            <a:r>
              <a:rPr lang="en-AU" sz="1600" kern="100">
                <a:latin typeface="Open Sans" panose="020B0606030504020204" pitchFamily="34" charset="0"/>
                <a:ea typeface="Open Sans" panose="020B0606030504020204" pitchFamily="34" charset="0"/>
                <a:cs typeface="Open Sans" panose="020B0606030504020204" pitchFamily="34" charset="0"/>
              </a:rPr>
              <a:t>Functionality below is currently in train and at varying stages of development:</a:t>
            </a:r>
            <a:endParaRPr lang="en-AU" sz="1600" kern="100">
              <a:latin typeface="Aptos" panose="020B0004020202020204" pitchFamily="34" charset="0"/>
              <a:ea typeface="Source Sans Pro" panose="020B0503030403020204" pitchFamily="34" charset="0"/>
              <a:cs typeface="Arial" panose="020B0604020202020204" pitchFamily="34" charset="0"/>
            </a:endParaRPr>
          </a:p>
        </p:txBody>
      </p:sp>
      <p:sp>
        <p:nvSpPr>
          <p:cNvPr id="27" name="TextBox 26">
            <a:extLst>
              <a:ext uri="{FF2B5EF4-FFF2-40B4-BE49-F238E27FC236}">
                <a16:creationId xmlns:a16="http://schemas.microsoft.com/office/drawing/2014/main" id="{9C0E3A0A-17A8-FB21-7A6C-DA252147AAEB}"/>
              </a:ext>
            </a:extLst>
          </p:cNvPr>
          <p:cNvSpPr txBox="1"/>
          <p:nvPr/>
        </p:nvSpPr>
        <p:spPr>
          <a:xfrm>
            <a:off x="5093588" y="2890632"/>
            <a:ext cx="1716480" cy="1200329"/>
          </a:xfrm>
          <a:prstGeom prst="rect">
            <a:avLst/>
          </a:prstGeom>
          <a:noFill/>
        </p:spPr>
        <p:txBody>
          <a:bodyPr wrap="square" lIns="91440" tIns="45720" rIns="91440" bIns="45720" anchor="t">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 Management of water licensing activities self service capability and improved status and tracking visibility</a:t>
            </a:r>
          </a:p>
        </p:txBody>
      </p:sp>
      <p:sp>
        <p:nvSpPr>
          <p:cNvPr id="29" name="TextBox 28">
            <a:extLst>
              <a:ext uri="{FF2B5EF4-FFF2-40B4-BE49-F238E27FC236}">
                <a16:creationId xmlns:a16="http://schemas.microsoft.com/office/drawing/2014/main" id="{4358858A-EFE9-DBF6-C3CF-AD39950D22BE}"/>
              </a:ext>
            </a:extLst>
          </p:cNvPr>
          <p:cNvSpPr txBox="1"/>
          <p:nvPr/>
        </p:nvSpPr>
        <p:spPr>
          <a:xfrm>
            <a:off x="899096" y="5476104"/>
            <a:ext cx="10283250" cy="584775"/>
          </a:xfrm>
          <a:prstGeom prst="rect">
            <a:avLst/>
          </a:prstGeom>
          <a:solidFill>
            <a:schemeClr val="bg1">
              <a:lumMod val="95000"/>
            </a:schemeClr>
          </a:solidFill>
        </p:spPr>
        <p:txBody>
          <a:bodyPr wrap="square">
            <a:spAutoFit/>
          </a:bodyPr>
          <a:lstStyle/>
          <a:p>
            <a:pPr algn="ctr" defTabSz="609523">
              <a:defRPr/>
            </a:pPr>
            <a:r>
              <a:rPr lang="en-US" sz="1600">
                <a:latin typeface="Open Sans" panose="020B0606030504020204" pitchFamily="34" charset="0"/>
                <a:ea typeface="Open Sans" panose="020B0606030504020204" pitchFamily="34" charset="0"/>
                <a:cs typeface="Open Sans" panose="020B0606030504020204" pitchFamily="34" charset="0"/>
              </a:rPr>
              <a:t>+ ongoing minor releases incorporating a range of product enhancements </a:t>
            </a:r>
            <a:br>
              <a:rPr lang="en-US" sz="1600">
                <a:latin typeface="Open Sans" panose="020B0606030504020204" pitchFamily="34" charset="0"/>
                <a:ea typeface="Open Sans" panose="020B0606030504020204" pitchFamily="34" charset="0"/>
                <a:cs typeface="Open Sans" panose="020B0606030504020204" pitchFamily="34" charset="0"/>
              </a:rPr>
            </a:br>
            <a:r>
              <a:rPr lang="en-US" sz="1600">
                <a:latin typeface="Open Sans" panose="020B0606030504020204" pitchFamily="34" charset="0"/>
                <a:ea typeface="Open Sans" panose="020B0606030504020204" pitchFamily="34" charset="0"/>
                <a:cs typeface="Open Sans" panose="020B0606030504020204" pitchFamily="34" charset="0"/>
              </a:rPr>
              <a:t>and bug fixes, as well as the establishment of new features</a:t>
            </a:r>
          </a:p>
        </p:txBody>
      </p:sp>
      <p:sp>
        <p:nvSpPr>
          <p:cNvPr id="31" name="Rectangle: Rounded Corners 30">
            <a:extLst>
              <a:ext uri="{FF2B5EF4-FFF2-40B4-BE49-F238E27FC236}">
                <a16:creationId xmlns:a16="http://schemas.microsoft.com/office/drawing/2014/main" id="{6BEEA96D-E55C-D250-E817-B953F635238F}"/>
              </a:ext>
            </a:extLst>
          </p:cNvPr>
          <p:cNvSpPr/>
          <p:nvPr/>
        </p:nvSpPr>
        <p:spPr>
          <a:xfrm>
            <a:off x="9226787" y="2107217"/>
            <a:ext cx="1946613" cy="3040676"/>
          </a:xfrm>
          <a:prstGeom prst="roundRect">
            <a:avLst/>
          </a:prstGeom>
          <a:ln w="19050">
            <a:solidFill>
              <a:schemeClr val="accent5">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n w="3175">
                <a:solidFill>
                  <a:schemeClr val="tx1"/>
                </a:solidFill>
              </a:ln>
              <a:latin typeface="Aptos" panose="020B0004020202020204" pitchFamily="34" charset="0"/>
            </a:endParaRPr>
          </a:p>
        </p:txBody>
      </p:sp>
      <p:sp>
        <p:nvSpPr>
          <p:cNvPr id="32" name="TextBox 31">
            <a:extLst>
              <a:ext uri="{FF2B5EF4-FFF2-40B4-BE49-F238E27FC236}">
                <a16:creationId xmlns:a16="http://schemas.microsoft.com/office/drawing/2014/main" id="{960E0221-5AA9-BC6B-33CA-322EE7363792}"/>
              </a:ext>
            </a:extLst>
          </p:cNvPr>
          <p:cNvSpPr txBox="1"/>
          <p:nvPr/>
        </p:nvSpPr>
        <p:spPr>
          <a:xfrm>
            <a:off x="9235733" y="2312949"/>
            <a:ext cx="1946613" cy="738664"/>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Unified Application and Dashboard</a:t>
            </a:r>
            <a:br>
              <a:rPr lang="en-AU" sz="1400" b="1">
                <a:latin typeface="Open Sans" panose="020B0606030504020204" pitchFamily="34" charset="0"/>
                <a:ea typeface="Open Sans" panose="020B0606030504020204" pitchFamily="34" charset="0"/>
                <a:cs typeface="Open Sans" panose="020B0606030504020204" pitchFamily="34" charset="0"/>
              </a:rPr>
            </a:br>
            <a:endParaRPr lang="en-AU" sz="1400" b="1">
              <a:latin typeface="Open Sans" panose="020B0606030504020204" pitchFamily="34" charset="0"/>
              <a:ea typeface="Open Sans" panose="020B0606030504020204" pitchFamily="34" charset="0"/>
              <a:cs typeface="Open Sans" panose="020B0606030504020204" pitchFamily="34" charset="0"/>
            </a:endParaRPr>
          </a:p>
        </p:txBody>
      </p:sp>
      <p:sp>
        <p:nvSpPr>
          <p:cNvPr id="34" name="Oval 33">
            <a:extLst>
              <a:ext uri="{FF2B5EF4-FFF2-40B4-BE49-F238E27FC236}">
                <a16:creationId xmlns:a16="http://schemas.microsoft.com/office/drawing/2014/main" id="{C3FF15B5-1AF2-B93F-AE96-C37E5BD9A859}"/>
              </a:ext>
            </a:extLst>
          </p:cNvPr>
          <p:cNvSpPr/>
          <p:nvPr/>
        </p:nvSpPr>
        <p:spPr>
          <a:xfrm>
            <a:off x="9841300" y="4299963"/>
            <a:ext cx="735475" cy="718011"/>
          </a:xfrm>
          <a:prstGeom prst="ellipse">
            <a:avLst/>
          </a:prstGeom>
          <a:solidFill>
            <a:schemeClr val="accent5">
              <a:lumMod val="50000"/>
            </a:schemeClr>
          </a:solidFill>
          <a:ln w="12700" cap="flat">
            <a:solidFill>
              <a:schemeClr val="bg1"/>
            </a:solidFill>
            <a:prstDash val="solid"/>
            <a:miter/>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atin typeface="Aptos" panose="020B0004020202020204" pitchFamily="34" charset="0"/>
            </a:endParaRPr>
          </a:p>
        </p:txBody>
      </p:sp>
      <p:sp>
        <p:nvSpPr>
          <p:cNvPr id="36" name="TextBox 35">
            <a:extLst>
              <a:ext uri="{FF2B5EF4-FFF2-40B4-BE49-F238E27FC236}">
                <a16:creationId xmlns:a16="http://schemas.microsoft.com/office/drawing/2014/main" id="{BA66960B-1F98-22D6-ECD4-76E86C0B4DDF}"/>
              </a:ext>
            </a:extLst>
          </p:cNvPr>
          <p:cNvSpPr txBox="1"/>
          <p:nvPr/>
        </p:nvSpPr>
        <p:spPr>
          <a:xfrm>
            <a:off x="9265722" y="2937132"/>
            <a:ext cx="1886851" cy="1015663"/>
          </a:xfrm>
          <a:prstGeom prst="rect">
            <a:avLst/>
          </a:prstGeom>
          <a:noFill/>
        </p:spPr>
        <p:txBody>
          <a:bodyPr wrap="square" lIns="91440" tIns="45720" rIns="91440" bIns="45720" anchor="t">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Analysis and concept design works on new </a:t>
            </a:r>
          </a:p>
          <a:p>
            <a:pPr algn="ctr"/>
            <a:r>
              <a:rPr lang="en-AU" sz="1200">
                <a:latin typeface="Open Sans" panose="020B0606030504020204" pitchFamily="34" charset="0"/>
                <a:ea typeface="Open Sans" panose="020B0606030504020204" pitchFamily="34" charset="0"/>
                <a:cs typeface="Open Sans" panose="020B0606030504020204" pitchFamily="34" charset="0"/>
              </a:rPr>
              <a:t>application and improved customer dashboard options</a:t>
            </a:r>
          </a:p>
        </p:txBody>
      </p:sp>
      <p:pic>
        <p:nvPicPr>
          <p:cNvPr id="38" name="Graphic 37" descr="Cheers with solid fill">
            <a:extLst>
              <a:ext uri="{FF2B5EF4-FFF2-40B4-BE49-F238E27FC236}">
                <a16:creationId xmlns:a16="http://schemas.microsoft.com/office/drawing/2014/main" id="{50EAB726-54B4-325A-B95F-037AFA73F732}"/>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930327" y="4396473"/>
            <a:ext cx="538503" cy="538503"/>
          </a:xfrm>
          <a:prstGeom prst="rect">
            <a:avLst/>
          </a:prstGeom>
        </p:spPr>
      </p:pic>
    </p:spTree>
    <p:extLst>
      <p:ext uri="{BB962C8B-B14F-4D97-AF65-F5344CB8AC3E}">
        <p14:creationId xmlns:p14="http://schemas.microsoft.com/office/powerpoint/2010/main" val="2795374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697A4-FB98-3060-FF9D-709214459165}"/>
            </a:ext>
          </a:extLst>
        </p:cNvPr>
        <p:cNvGrpSpPr/>
        <p:nvPr/>
      </p:nvGrpSpPr>
      <p:grpSpPr>
        <a:xfrm>
          <a:off x="0" y="0"/>
          <a:ext cx="0" cy="0"/>
          <a:chOff x="0" y="0"/>
          <a:chExt cx="0" cy="0"/>
        </a:xfrm>
      </p:grpSpPr>
      <p:sp>
        <p:nvSpPr>
          <p:cNvPr id="79" name="Rectangle: Rounded Corners 78">
            <a:extLst>
              <a:ext uri="{FF2B5EF4-FFF2-40B4-BE49-F238E27FC236}">
                <a16:creationId xmlns:a16="http://schemas.microsoft.com/office/drawing/2014/main" id="{708F94F4-DB6D-6642-651C-0280C53BF9F2}"/>
              </a:ext>
            </a:extLst>
          </p:cNvPr>
          <p:cNvSpPr/>
          <p:nvPr/>
        </p:nvSpPr>
        <p:spPr>
          <a:xfrm>
            <a:off x="749571" y="2196908"/>
            <a:ext cx="1946613" cy="3040676"/>
          </a:xfrm>
          <a:prstGeom prst="roundRect">
            <a:avLst/>
          </a:prstGeom>
          <a:ln w="19050">
            <a:solidFill>
              <a:schemeClr val="tx1">
                <a:lumMod val="65000"/>
                <a:lumOff val="35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pic>
        <p:nvPicPr>
          <p:cNvPr id="114" name="Picture 113">
            <a:extLst>
              <a:ext uri="{FF2B5EF4-FFF2-40B4-BE49-F238E27FC236}">
                <a16:creationId xmlns:a16="http://schemas.microsoft.com/office/drawing/2014/main" id="{84059ACB-BFAA-644D-FCAB-E070B26A8AE0}"/>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EB8A223C-BFC6-E9D5-3EC5-38343E148867}"/>
              </a:ext>
            </a:extLst>
          </p:cNvPr>
          <p:cNvSpPr txBox="1"/>
          <p:nvPr/>
        </p:nvSpPr>
        <p:spPr>
          <a:xfrm>
            <a:off x="330419" y="396223"/>
            <a:ext cx="7304269"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Up and coming functionality</a:t>
            </a:r>
          </a:p>
        </p:txBody>
      </p:sp>
      <p:sp>
        <p:nvSpPr>
          <p:cNvPr id="25" name="TextBox 24">
            <a:extLst>
              <a:ext uri="{FF2B5EF4-FFF2-40B4-BE49-F238E27FC236}">
                <a16:creationId xmlns:a16="http://schemas.microsoft.com/office/drawing/2014/main" id="{DEB8D827-FDFB-83EF-6067-003DC4AEABC5}"/>
              </a:ext>
            </a:extLst>
          </p:cNvPr>
          <p:cNvSpPr txBox="1"/>
          <p:nvPr/>
        </p:nvSpPr>
        <p:spPr>
          <a:xfrm>
            <a:off x="801988" y="1492205"/>
            <a:ext cx="8491533" cy="346826"/>
          </a:xfrm>
          <a:prstGeom prst="rect">
            <a:avLst/>
          </a:prstGeom>
          <a:noFill/>
        </p:spPr>
        <p:txBody>
          <a:bodyPr wrap="square">
            <a:spAutoFit/>
          </a:bodyPr>
          <a:lstStyle/>
          <a:p>
            <a:pPr lvl="0">
              <a:lnSpc>
                <a:spcPct val="107000"/>
              </a:lnSpc>
            </a:pPr>
            <a:r>
              <a:rPr lang="en-AU" sz="1600" kern="100">
                <a:latin typeface="Open Sans" panose="020B0606030504020204" pitchFamily="34" charset="0"/>
                <a:ea typeface="Open Sans" panose="020B0606030504020204" pitchFamily="34" charset="0"/>
                <a:cs typeface="Open Sans" panose="020B0606030504020204" pitchFamily="34" charset="0"/>
              </a:rPr>
              <a:t>What is still to come.. </a:t>
            </a:r>
            <a:endParaRPr lang="en-AU" sz="1600" kern="100">
              <a:latin typeface="Aptos" panose="020B0004020202020204" pitchFamily="34" charset="0"/>
              <a:ea typeface="Source Sans Pro" panose="020B0503030403020204" pitchFamily="34" charset="0"/>
              <a:cs typeface="Arial" panose="020B0604020202020204" pitchFamily="34" charset="0"/>
            </a:endParaRPr>
          </a:p>
        </p:txBody>
      </p:sp>
      <p:sp>
        <p:nvSpPr>
          <p:cNvPr id="44" name="Rectangle: Rounded Corners 43">
            <a:extLst>
              <a:ext uri="{FF2B5EF4-FFF2-40B4-BE49-F238E27FC236}">
                <a16:creationId xmlns:a16="http://schemas.microsoft.com/office/drawing/2014/main" id="{59D8CFC6-5B86-CA77-B643-4109D8FE198C}"/>
              </a:ext>
            </a:extLst>
          </p:cNvPr>
          <p:cNvSpPr/>
          <p:nvPr/>
        </p:nvSpPr>
        <p:spPr>
          <a:xfrm>
            <a:off x="2954585" y="2191014"/>
            <a:ext cx="1946613" cy="3040676"/>
          </a:xfrm>
          <a:prstGeom prst="roundRect">
            <a:avLst/>
          </a:prstGeom>
          <a:ln w="19050">
            <a:solidFill>
              <a:srgbClr val="4C9A6E"/>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sp>
        <p:nvSpPr>
          <p:cNvPr id="45" name="TextBox 44">
            <a:extLst>
              <a:ext uri="{FF2B5EF4-FFF2-40B4-BE49-F238E27FC236}">
                <a16:creationId xmlns:a16="http://schemas.microsoft.com/office/drawing/2014/main" id="{EA56CAC8-6360-409C-F9D4-90C26B57AB11}"/>
              </a:ext>
            </a:extLst>
          </p:cNvPr>
          <p:cNvSpPr txBox="1"/>
          <p:nvPr/>
        </p:nvSpPr>
        <p:spPr>
          <a:xfrm>
            <a:off x="2925324" y="3099531"/>
            <a:ext cx="1985912" cy="830997"/>
          </a:xfrm>
          <a:prstGeom prst="rect">
            <a:avLst/>
          </a:prstGeom>
          <a:noFill/>
        </p:spPr>
        <p:txBody>
          <a:bodyPr wrap="square">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Digitise all application forms and full case management for </a:t>
            </a:r>
            <a:br>
              <a:rPr lang="en-AU" sz="1200">
                <a:latin typeface="Open Sans" panose="020B0606030504020204" pitchFamily="34" charset="0"/>
                <a:ea typeface="Open Sans" panose="020B0606030504020204" pitchFamily="34" charset="0"/>
                <a:cs typeface="Open Sans" panose="020B0606030504020204" pitchFamily="34" charset="0"/>
              </a:rPr>
            </a:br>
            <a:r>
              <a:rPr lang="en-AU" sz="1200">
                <a:latin typeface="Open Sans" panose="020B0606030504020204" pitchFamily="34" charset="0"/>
                <a:ea typeface="Open Sans" panose="020B0606030504020204" pitchFamily="34" charset="0"/>
                <a:cs typeface="Open Sans" panose="020B0606030504020204" pitchFamily="34" charset="0"/>
              </a:rPr>
              <a:t>clearing approvals </a:t>
            </a:r>
          </a:p>
        </p:txBody>
      </p:sp>
      <p:sp>
        <p:nvSpPr>
          <p:cNvPr id="53" name="TextBox 52">
            <a:extLst>
              <a:ext uri="{FF2B5EF4-FFF2-40B4-BE49-F238E27FC236}">
                <a16:creationId xmlns:a16="http://schemas.microsoft.com/office/drawing/2014/main" id="{A48FF01D-8F4C-144F-0C8B-0420D1F4A0B5}"/>
              </a:ext>
            </a:extLst>
          </p:cNvPr>
          <p:cNvSpPr txBox="1"/>
          <p:nvPr/>
        </p:nvSpPr>
        <p:spPr>
          <a:xfrm>
            <a:off x="3003065" y="2292710"/>
            <a:ext cx="1898133" cy="738664"/>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Native Vegetation Regulation </a:t>
            </a:r>
          </a:p>
          <a:p>
            <a:pPr algn="ctr"/>
            <a:r>
              <a:rPr lang="en-AU" sz="1400" b="1">
                <a:latin typeface="Open Sans" panose="020B0606030504020204" pitchFamily="34" charset="0"/>
                <a:ea typeface="Open Sans" panose="020B0606030504020204" pitchFamily="34" charset="0"/>
                <a:cs typeface="Open Sans" panose="020B0606030504020204" pitchFamily="34" charset="0"/>
              </a:rPr>
              <a:t>Phase 2</a:t>
            </a:r>
          </a:p>
        </p:txBody>
      </p:sp>
      <p:sp>
        <p:nvSpPr>
          <p:cNvPr id="67" name="Rectangle: Rounded Corners 66">
            <a:extLst>
              <a:ext uri="{FF2B5EF4-FFF2-40B4-BE49-F238E27FC236}">
                <a16:creationId xmlns:a16="http://schemas.microsoft.com/office/drawing/2014/main" id="{8A4797F5-F8F9-C591-8501-D987CB5AD110}"/>
              </a:ext>
            </a:extLst>
          </p:cNvPr>
          <p:cNvSpPr/>
          <p:nvPr/>
        </p:nvSpPr>
        <p:spPr>
          <a:xfrm>
            <a:off x="5227885" y="2191014"/>
            <a:ext cx="1946613" cy="3040676"/>
          </a:xfrm>
          <a:prstGeom prst="roundRect">
            <a:avLst/>
          </a:prstGeom>
          <a:ln w="19050">
            <a:solidFill>
              <a:schemeClr val="accent2">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sp>
        <p:nvSpPr>
          <p:cNvPr id="68" name="TextBox 67">
            <a:extLst>
              <a:ext uri="{FF2B5EF4-FFF2-40B4-BE49-F238E27FC236}">
                <a16:creationId xmlns:a16="http://schemas.microsoft.com/office/drawing/2014/main" id="{68F5D849-F3BF-47EA-2031-58AF6C464D7C}"/>
              </a:ext>
            </a:extLst>
          </p:cNvPr>
          <p:cNvSpPr txBox="1"/>
          <p:nvPr/>
        </p:nvSpPr>
        <p:spPr>
          <a:xfrm>
            <a:off x="5198624" y="3099531"/>
            <a:ext cx="1985912" cy="830997"/>
          </a:xfrm>
          <a:prstGeom prst="rect">
            <a:avLst/>
          </a:prstGeom>
          <a:noFill/>
        </p:spPr>
        <p:txBody>
          <a:bodyPr wrap="square">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Unified case mgmt. and analytics for water and environment compliance and enforcement</a:t>
            </a:r>
          </a:p>
        </p:txBody>
      </p:sp>
      <p:sp>
        <p:nvSpPr>
          <p:cNvPr id="70" name="Oval 69">
            <a:extLst>
              <a:ext uri="{FF2B5EF4-FFF2-40B4-BE49-F238E27FC236}">
                <a16:creationId xmlns:a16="http://schemas.microsoft.com/office/drawing/2014/main" id="{9DC90F3F-907B-148D-F7B3-0726FA389C6E}"/>
              </a:ext>
            </a:extLst>
          </p:cNvPr>
          <p:cNvSpPr/>
          <p:nvPr/>
        </p:nvSpPr>
        <p:spPr>
          <a:xfrm>
            <a:off x="5820241" y="4412466"/>
            <a:ext cx="738403" cy="728123"/>
          </a:xfrm>
          <a:prstGeom prst="ellipse">
            <a:avLst/>
          </a:prstGeom>
          <a:solidFill>
            <a:schemeClr val="accent2">
              <a:lumMod val="75000"/>
            </a:schemeClr>
          </a:solidFill>
          <a:ln w="57150">
            <a:solidFill>
              <a:schemeClr val="accent2">
                <a:lumMod val="75000"/>
              </a:schemeClr>
            </a:solidFill>
          </a:ln>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sp>
        <p:nvSpPr>
          <p:cNvPr id="72" name="TextBox 71">
            <a:extLst>
              <a:ext uri="{FF2B5EF4-FFF2-40B4-BE49-F238E27FC236}">
                <a16:creationId xmlns:a16="http://schemas.microsoft.com/office/drawing/2014/main" id="{3B30E297-A290-25A5-C2D7-CC6D3F74F610}"/>
              </a:ext>
            </a:extLst>
          </p:cNvPr>
          <p:cNvSpPr txBox="1"/>
          <p:nvPr/>
        </p:nvSpPr>
        <p:spPr>
          <a:xfrm>
            <a:off x="5281384" y="2303854"/>
            <a:ext cx="1898133" cy="738664"/>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(Assurance)</a:t>
            </a:r>
          </a:p>
          <a:p>
            <a:pPr algn="ctr"/>
            <a:r>
              <a:rPr lang="en-AU" sz="1400" b="1">
                <a:latin typeface="Open Sans" panose="020B0606030504020204" pitchFamily="34" charset="0"/>
                <a:ea typeface="Open Sans" panose="020B0606030504020204" pitchFamily="34" charset="0"/>
                <a:cs typeface="Open Sans" panose="020B0606030504020204" pitchFamily="34" charset="0"/>
              </a:rPr>
              <a:t>Compliance and Enforcement</a:t>
            </a:r>
          </a:p>
        </p:txBody>
      </p:sp>
      <p:sp>
        <p:nvSpPr>
          <p:cNvPr id="73" name="Rectangle: Rounded Corners 72">
            <a:extLst>
              <a:ext uri="{FF2B5EF4-FFF2-40B4-BE49-F238E27FC236}">
                <a16:creationId xmlns:a16="http://schemas.microsoft.com/office/drawing/2014/main" id="{DF827344-F0B4-86D3-2596-9F038CBD97D8}"/>
              </a:ext>
            </a:extLst>
          </p:cNvPr>
          <p:cNvSpPr/>
          <p:nvPr/>
        </p:nvSpPr>
        <p:spPr>
          <a:xfrm>
            <a:off x="7501185" y="2191014"/>
            <a:ext cx="1946613" cy="3040676"/>
          </a:xfrm>
          <a:prstGeom prst="roundRect">
            <a:avLst/>
          </a:prstGeom>
          <a:ln w="19050">
            <a:solidFill>
              <a:schemeClr val="accent5">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sp>
        <p:nvSpPr>
          <p:cNvPr id="74" name="TextBox 73">
            <a:extLst>
              <a:ext uri="{FF2B5EF4-FFF2-40B4-BE49-F238E27FC236}">
                <a16:creationId xmlns:a16="http://schemas.microsoft.com/office/drawing/2014/main" id="{59995272-9E04-380D-20A7-5B9AB1109AF3}"/>
              </a:ext>
            </a:extLst>
          </p:cNvPr>
          <p:cNvSpPr txBox="1"/>
          <p:nvPr/>
        </p:nvSpPr>
        <p:spPr>
          <a:xfrm>
            <a:off x="7471924" y="3099531"/>
            <a:ext cx="1985912" cy="1015663"/>
          </a:xfrm>
          <a:prstGeom prst="rect">
            <a:avLst/>
          </a:prstGeom>
          <a:noFill/>
        </p:spPr>
        <p:txBody>
          <a:bodyPr wrap="square">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Management of all controlled waste licencing and digital </a:t>
            </a:r>
            <a:br>
              <a:rPr lang="en-AU" sz="1200">
                <a:latin typeface="Open Sans" panose="020B0606030504020204" pitchFamily="34" charset="0"/>
                <a:ea typeface="Open Sans" panose="020B0606030504020204" pitchFamily="34" charset="0"/>
                <a:cs typeface="Open Sans" panose="020B0606030504020204" pitchFamily="34" charset="0"/>
              </a:rPr>
            </a:br>
            <a:r>
              <a:rPr lang="en-AU" sz="1200">
                <a:latin typeface="Open Sans" panose="020B0606030504020204" pitchFamily="34" charset="0"/>
                <a:ea typeface="Open Sans" panose="020B0606030504020204" pitchFamily="34" charset="0"/>
                <a:cs typeface="Open Sans" panose="020B0606030504020204" pitchFamily="34" charset="0"/>
              </a:rPr>
              <a:t>waste returns and tracking solution</a:t>
            </a:r>
          </a:p>
        </p:txBody>
      </p:sp>
      <p:sp>
        <p:nvSpPr>
          <p:cNvPr id="78" name="TextBox 77">
            <a:extLst>
              <a:ext uri="{FF2B5EF4-FFF2-40B4-BE49-F238E27FC236}">
                <a16:creationId xmlns:a16="http://schemas.microsoft.com/office/drawing/2014/main" id="{1D70699A-9B3C-D799-0AF8-06353221256E}"/>
              </a:ext>
            </a:extLst>
          </p:cNvPr>
          <p:cNvSpPr txBox="1"/>
          <p:nvPr/>
        </p:nvSpPr>
        <p:spPr>
          <a:xfrm>
            <a:off x="7549665" y="2292710"/>
            <a:ext cx="1898133" cy="738664"/>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Controlled Waste Licensing and Tracking</a:t>
            </a:r>
          </a:p>
        </p:txBody>
      </p:sp>
      <p:sp>
        <p:nvSpPr>
          <p:cNvPr id="80" name="TextBox 79">
            <a:extLst>
              <a:ext uri="{FF2B5EF4-FFF2-40B4-BE49-F238E27FC236}">
                <a16:creationId xmlns:a16="http://schemas.microsoft.com/office/drawing/2014/main" id="{57BA65DA-D523-6027-4C1E-59C1DBAB8FDF}"/>
              </a:ext>
            </a:extLst>
          </p:cNvPr>
          <p:cNvSpPr txBox="1"/>
          <p:nvPr/>
        </p:nvSpPr>
        <p:spPr>
          <a:xfrm>
            <a:off x="720310" y="3067325"/>
            <a:ext cx="1985912" cy="1200329"/>
          </a:xfrm>
          <a:prstGeom prst="rect">
            <a:avLst/>
          </a:prstGeom>
          <a:noFill/>
        </p:spPr>
        <p:txBody>
          <a:bodyPr wrap="square">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Detailed analysis and targeted updates to help customers and staff track, workflow and manage parallel approvals</a:t>
            </a:r>
          </a:p>
        </p:txBody>
      </p:sp>
      <p:sp>
        <p:nvSpPr>
          <p:cNvPr id="82" name="Oval 81">
            <a:extLst>
              <a:ext uri="{FF2B5EF4-FFF2-40B4-BE49-F238E27FC236}">
                <a16:creationId xmlns:a16="http://schemas.microsoft.com/office/drawing/2014/main" id="{9FB90616-ED89-1D47-E138-FC9DEB4C4EBE}"/>
              </a:ext>
            </a:extLst>
          </p:cNvPr>
          <p:cNvSpPr/>
          <p:nvPr/>
        </p:nvSpPr>
        <p:spPr>
          <a:xfrm>
            <a:off x="8140916" y="4412466"/>
            <a:ext cx="738403" cy="728123"/>
          </a:xfrm>
          <a:prstGeom prst="ellipse">
            <a:avLst/>
          </a:prstGeom>
          <a:solidFill>
            <a:schemeClr val="accent5">
              <a:lumMod val="50000"/>
            </a:schemeClr>
          </a:solidFill>
          <a:ln w="57150">
            <a:solidFill>
              <a:schemeClr val="accent5">
                <a:lumMod val="50000"/>
              </a:schemeClr>
            </a:solidFill>
          </a:ln>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sp>
        <p:nvSpPr>
          <p:cNvPr id="84" name="TextBox 83">
            <a:extLst>
              <a:ext uri="{FF2B5EF4-FFF2-40B4-BE49-F238E27FC236}">
                <a16:creationId xmlns:a16="http://schemas.microsoft.com/office/drawing/2014/main" id="{95FB8FE0-E4C0-9F9E-BA05-E1DD4B1B07AD}"/>
              </a:ext>
            </a:extLst>
          </p:cNvPr>
          <p:cNvSpPr txBox="1"/>
          <p:nvPr/>
        </p:nvSpPr>
        <p:spPr>
          <a:xfrm>
            <a:off x="798051" y="2298604"/>
            <a:ext cx="1898133" cy="738664"/>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Parallel Decision Making and Processing</a:t>
            </a:r>
          </a:p>
        </p:txBody>
      </p:sp>
      <p:grpSp>
        <p:nvGrpSpPr>
          <p:cNvPr id="85" name="Group 84">
            <a:extLst>
              <a:ext uri="{FF2B5EF4-FFF2-40B4-BE49-F238E27FC236}">
                <a16:creationId xmlns:a16="http://schemas.microsoft.com/office/drawing/2014/main" id="{B3C9E0DE-50BA-930D-2945-55F037A525BC}"/>
              </a:ext>
            </a:extLst>
          </p:cNvPr>
          <p:cNvGrpSpPr/>
          <p:nvPr/>
        </p:nvGrpSpPr>
        <p:grpSpPr>
          <a:xfrm>
            <a:off x="3529428" y="4371060"/>
            <a:ext cx="738403" cy="728123"/>
            <a:chOff x="4248630" y="4676786"/>
            <a:chExt cx="738403" cy="728123"/>
          </a:xfrm>
        </p:grpSpPr>
        <p:sp>
          <p:nvSpPr>
            <p:cNvPr id="86" name="Oval 85">
              <a:extLst>
                <a:ext uri="{FF2B5EF4-FFF2-40B4-BE49-F238E27FC236}">
                  <a16:creationId xmlns:a16="http://schemas.microsoft.com/office/drawing/2014/main" id="{80193194-E6F1-FAD2-5FEF-050472F88115}"/>
                </a:ext>
              </a:extLst>
            </p:cNvPr>
            <p:cNvSpPr/>
            <p:nvPr/>
          </p:nvSpPr>
          <p:spPr>
            <a:xfrm>
              <a:off x="4248630" y="4676786"/>
              <a:ext cx="738403" cy="728123"/>
            </a:xfrm>
            <a:prstGeom prst="ellipse">
              <a:avLst/>
            </a:prstGeom>
            <a:solidFill>
              <a:srgbClr val="4C9A6E"/>
            </a:solidFill>
            <a:ln w="57150">
              <a:solidFill>
                <a:srgbClr val="4C9A6E"/>
              </a:solidFill>
            </a:ln>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pic>
          <p:nvPicPr>
            <p:cNvPr id="87" name="Graphic 86" descr="Tree With Roots outline">
              <a:extLst>
                <a:ext uri="{FF2B5EF4-FFF2-40B4-BE49-F238E27FC236}">
                  <a16:creationId xmlns:a16="http://schemas.microsoft.com/office/drawing/2014/main" id="{C5E23312-6865-C438-C8F4-0D77375DCCA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32446" y="4731947"/>
              <a:ext cx="570773" cy="570773"/>
            </a:xfrm>
            <a:prstGeom prst="rect">
              <a:avLst/>
            </a:prstGeom>
          </p:spPr>
        </p:pic>
      </p:grpSp>
      <p:pic>
        <p:nvPicPr>
          <p:cNvPr id="89" name="Graphic 88" descr="Clipboard Mixed with solid fill">
            <a:extLst>
              <a:ext uri="{FF2B5EF4-FFF2-40B4-BE49-F238E27FC236}">
                <a16:creationId xmlns:a16="http://schemas.microsoft.com/office/drawing/2014/main" id="{69EA32A5-E7E8-9122-28D0-C065C7F3253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863495" y="4436054"/>
            <a:ext cx="651894" cy="651894"/>
          </a:xfrm>
          <a:prstGeom prst="rect">
            <a:avLst/>
          </a:prstGeom>
        </p:spPr>
      </p:pic>
      <p:pic>
        <p:nvPicPr>
          <p:cNvPr id="93" name="Graphic 92" descr="Recycle with solid fill">
            <a:extLst>
              <a:ext uri="{FF2B5EF4-FFF2-40B4-BE49-F238E27FC236}">
                <a16:creationId xmlns:a16="http://schemas.microsoft.com/office/drawing/2014/main" id="{35DE25B9-241C-37EF-C781-7DE1416ECF8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218218" y="4461155"/>
            <a:ext cx="559926" cy="559926"/>
          </a:xfrm>
          <a:prstGeom prst="rect">
            <a:avLst/>
          </a:prstGeom>
        </p:spPr>
      </p:pic>
      <p:pic>
        <p:nvPicPr>
          <p:cNvPr id="91" name="Graphic 90" descr="Garbage with solid fill">
            <a:extLst>
              <a:ext uri="{FF2B5EF4-FFF2-40B4-BE49-F238E27FC236}">
                <a16:creationId xmlns:a16="http://schemas.microsoft.com/office/drawing/2014/main" id="{8EE3FBD9-6845-3F4D-1380-084C42134FD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426047" y="4684896"/>
            <a:ext cx="153281" cy="153281"/>
          </a:xfrm>
          <a:prstGeom prst="rect">
            <a:avLst/>
          </a:prstGeom>
        </p:spPr>
      </p:pic>
      <p:grpSp>
        <p:nvGrpSpPr>
          <p:cNvPr id="105" name="Group 104">
            <a:extLst>
              <a:ext uri="{FF2B5EF4-FFF2-40B4-BE49-F238E27FC236}">
                <a16:creationId xmlns:a16="http://schemas.microsoft.com/office/drawing/2014/main" id="{54D170E8-6CC1-90D9-B29A-6DA8CFBB36F1}"/>
              </a:ext>
            </a:extLst>
          </p:cNvPr>
          <p:cNvGrpSpPr/>
          <p:nvPr/>
        </p:nvGrpSpPr>
        <p:grpSpPr>
          <a:xfrm>
            <a:off x="1386862" y="4332209"/>
            <a:ext cx="738403" cy="728123"/>
            <a:chOff x="10411776" y="4326315"/>
            <a:chExt cx="738403" cy="728123"/>
          </a:xfrm>
        </p:grpSpPr>
        <p:sp>
          <p:nvSpPr>
            <p:cNvPr id="76" name="Oval 75">
              <a:extLst>
                <a:ext uri="{FF2B5EF4-FFF2-40B4-BE49-F238E27FC236}">
                  <a16:creationId xmlns:a16="http://schemas.microsoft.com/office/drawing/2014/main" id="{964520DB-2089-55E1-B2EE-CC9B3931EEA5}"/>
                </a:ext>
              </a:extLst>
            </p:cNvPr>
            <p:cNvSpPr/>
            <p:nvPr/>
          </p:nvSpPr>
          <p:spPr>
            <a:xfrm>
              <a:off x="10411776" y="4326315"/>
              <a:ext cx="738403" cy="728123"/>
            </a:xfrm>
            <a:prstGeom prst="ellipse">
              <a:avLst/>
            </a:prstGeom>
            <a:solidFill>
              <a:schemeClr val="tx1">
                <a:lumMod val="65000"/>
                <a:lumOff val="35000"/>
              </a:schemeClr>
            </a:solidFill>
            <a:ln w="57150">
              <a:solidFill>
                <a:schemeClr val="tx1">
                  <a:lumMod val="65000"/>
                  <a:lumOff val="35000"/>
                </a:schemeClr>
              </a:solidFill>
            </a:ln>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pic>
          <p:nvPicPr>
            <p:cNvPr id="97" name="Graphic 96" descr="Transfer with solid fill">
              <a:extLst>
                <a:ext uri="{FF2B5EF4-FFF2-40B4-BE49-F238E27FC236}">
                  <a16:creationId xmlns:a16="http://schemas.microsoft.com/office/drawing/2014/main" id="{6855E470-1061-B417-65D9-0A1C95790638}"/>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0548623" y="4452542"/>
              <a:ext cx="464708" cy="464708"/>
            </a:xfrm>
            <a:prstGeom prst="rect">
              <a:avLst/>
            </a:prstGeom>
          </p:spPr>
        </p:pic>
      </p:grpSp>
      <p:sp>
        <p:nvSpPr>
          <p:cNvPr id="106" name="Rectangle: Rounded Corners 105">
            <a:extLst>
              <a:ext uri="{FF2B5EF4-FFF2-40B4-BE49-F238E27FC236}">
                <a16:creationId xmlns:a16="http://schemas.microsoft.com/office/drawing/2014/main" id="{755BB457-F041-8559-2848-0ECB553866FB}"/>
              </a:ext>
            </a:extLst>
          </p:cNvPr>
          <p:cNvSpPr/>
          <p:nvPr/>
        </p:nvSpPr>
        <p:spPr>
          <a:xfrm>
            <a:off x="9693835" y="2191014"/>
            <a:ext cx="1946613" cy="3040676"/>
          </a:xfrm>
          <a:prstGeom prst="roundRect">
            <a:avLst/>
          </a:prstGeom>
          <a:ln w="19050">
            <a:solidFill>
              <a:srgbClr val="00206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sp>
        <p:nvSpPr>
          <p:cNvPr id="107" name="TextBox 106">
            <a:extLst>
              <a:ext uri="{FF2B5EF4-FFF2-40B4-BE49-F238E27FC236}">
                <a16:creationId xmlns:a16="http://schemas.microsoft.com/office/drawing/2014/main" id="{016A1733-996F-3EE4-8C17-F1774F01D033}"/>
              </a:ext>
            </a:extLst>
          </p:cNvPr>
          <p:cNvSpPr txBox="1"/>
          <p:nvPr/>
        </p:nvSpPr>
        <p:spPr>
          <a:xfrm>
            <a:off x="9664574" y="3061431"/>
            <a:ext cx="1985912" cy="830997"/>
          </a:xfrm>
          <a:prstGeom prst="rect">
            <a:avLst/>
          </a:prstGeom>
          <a:noFill/>
        </p:spPr>
        <p:txBody>
          <a:bodyPr wrap="square">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Supporting the</a:t>
            </a:r>
          </a:p>
          <a:p>
            <a:pPr algn="ctr"/>
            <a:r>
              <a:rPr lang="en-AU" sz="1200">
                <a:latin typeface="Open Sans" panose="020B0606030504020204" pitchFamily="34" charset="0"/>
                <a:ea typeface="Open Sans" panose="020B0606030504020204" pitchFamily="34" charset="0"/>
                <a:cs typeface="Open Sans" panose="020B0606030504020204" pitchFamily="34" charset="0"/>
              </a:rPr>
              <a:t>assessment, remediation  and management of contaminated sites</a:t>
            </a:r>
          </a:p>
        </p:txBody>
      </p:sp>
      <p:sp>
        <p:nvSpPr>
          <p:cNvPr id="108" name="TextBox 107">
            <a:extLst>
              <a:ext uri="{FF2B5EF4-FFF2-40B4-BE49-F238E27FC236}">
                <a16:creationId xmlns:a16="http://schemas.microsoft.com/office/drawing/2014/main" id="{30DE7F2C-E6DF-A868-2F2E-D3D19D3876BC}"/>
              </a:ext>
            </a:extLst>
          </p:cNvPr>
          <p:cNvSpPr txBox="1"/>
          <p:nvPr/>
        </p:nvSpPr>
        <p:spPr>
          <a:xfrm>
            <a:off x="9742315" y="2292710"/>
            <a:ext cx="1898133" cy="523220"/>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Contaminated </a:t>
            </a:r>
          </a:p>
          <a:p>
            <a:pPr algn="ctr"/>
            <a:r>
              <a:rPr lang="en-AU" sz="1400" b="1">
                <a:latin typeface="Open Sans" panose="020B0606030504020204" pitchFamily="34" charset="0"/>
                <a:ea typeface="Open Sans" panose="020B0606030504020204" pitchFamily="34" charset="0"/>
                <a:cs typeface="Open Sans" panose="020B0606030504020204" pitchFamily="34" charset="0"/>
              </a:rPr>
              <a:t>Sites</a:t>
            </a:r>
          </a:p>
        </p:txBody>
      </p:sp>
      <p:grpSp>
        <p:nvGrpSpPr>
          <p:cNvPr id="109" name="Group 108">
            <a:extLst>
              <a:ext uri="{FF2B5EF4-FFF2-40B4-BE49-F238E27FC236}">
                <a16:creationId xmlns:a16="http://schemas.microsoft.com/office/drawing/2014/main" id="{E307F785-FF0C-359A-37BC-A243C51A8070}"/>
              </a:ext>
            </a:extLst>
          </p:cNvPr>
          <p:cNvGrpSpPr/>
          <p:nvPr/>
        </p:nvGrpSpPr>
        <p:grpSpPr>
          <a:xfrm>
            <a:off x="10331126" y="4326315"/>
            <a:ext cx="738403" cy="728123"/>
            <a:chOff x="10411776" y="4326315"/>
            <a:chExt cx="738403" cy="728123"/>
          </a:xfrm>
          <a:solidFill>
            <a:srgbClr val="002060"/>
          </a:solidFill>
        </p:grpSpPr>
        <p:sp>
          <p:nvSpPr>
            <p:cNvPr id="110" name="Oval 109">
              <a:extLst>
                <a:ext uri="{FF2B5EF4-FFF2-40B4-BE49-F238E27FC236}">
                  <a16:creationId xmlns:a16="http://schemas.microsoft.com/office/drawing/2014/main" id="{DF3849C6-B51D-560F-A8C6-4C1A5AC0ECFA}"/>
                </a:ext>
              </a:extLst>
            </p:cNvPr>
            <p:cNvSpPr/>
            <p:nvPr/>
          </p:nvSpPr>
          <p:spPr>
            <a:xfrm>
              <a:off x="10411776" y="4326315"/>
              <a:ext cx="738403" cy="728123"/>
            </a:xfrm>
            <a:prstGeom prst="ellipse">
              <a:avLst/>
            </a:prstGeom>
            <a:grpFill/>
            <a:ln w="12700">
              <a:solidFill>
                <a:schemeClr val="bg1"/>
              </a:solidFill>
            </a:ln>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pic>
          <p:nvPicPr>
            <p:cNvPr id="111" name="Graphic 110" descr="Transfer with solid fill">
              <a:extLst>
                <a:ext uri="{FF2B5EF4-FFF2-40B4-BE49-F238E27FC236}">
                  <a16:creationId xmlns:a16="http://schemas.microsoft.com/office/drawing/2014/main" id="{85B1363C-AECB-B2D2-612E-0F1FA1DFCFD0}"/>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0548623" y="4452542"/>
              <a:ext cx="464708" cy="464708"/>
            </a:xfrm>
            <a:prstGeom prst="rect">
              <a:avLst/>
            </a:prstGeom>
          </p:spPr>
        </p:pic>
      </p:grpSp>
      <p:sp>
        <p:nvSpPr>
          <p:cNvPr id="112" name="TextBox 111">
            <a:extLst>
              <a:ext uri="{FF2B5EF4-FFF2-40B4-BE49-F238E27FC236}">
                <a16:creationId xmlns:a16="http://schemas.microsoft.com/office/drawing/2014/main" id="{34E6F1D7-F268-EDA7-BF8A-D7FAED306D85}"/>
              </a:ext>
            </a:extLst>
          </p:cNvPr>
          <p:cNvSpPr txBox="1"/>
          <p:nvPr/>
        </p:nvSpPr>
        <p:spPr>
          <a:xfrm>
            <a:off x="954375" y="5608933"/>
            <a:ext cx="10283250" cy="584775"/>
          </a:xfrm>
          <a:prstGeom prst="rect">
            <a:avLst/>
          </a:prstGeom>
          <a:solidFill>
            <a:schemeClr val="bg1">
              <a:lumMod val="95000"/>
            </a:schemeClr>
          </a:solidFill>
        </p:spPr>
        <p:txBody>
          <a:bodyPr wrap="square">
            <a:spAutoFit/>
          </a:bodyPr>
          <a:lstStyle/>
          <a:p>
            <a:pPr algn="ctr" defTabSz="609523">
              <a:defRPr/>
            </a:pPr>
            <a:r>
              <a:rPr lang="en-US" sz="1600">
                <a:latin typeface="Open Sans" panose="020B0606030504020204" pitchFamily="34" charset="0"/>
                <a:ea typeface="Open Sans" panose="020B0606030504020204" pitchFamily="34" charset="0"/>
                <a:cs typeface="Open Sans" panose="020B0606030504020204" pitchFamily="34" charset="0"/>
              </a:rPr>
              <a:t>+ ongoing minor releases incorporating a range of product enhancements </a:t>
            </a:r>
            <a:br>
              <a:rPr lang="en-US" sz="1600">
                <a:latin typeface="Open Sans" panose="020B0606030504020204" pitchFamily="34" charset="0"/>
                <a:ea typeface="Open Sans" panose="020B0606030504020204" pitchFamily="34" charset="0"/>
                <a:cs typeface="Open Sans" panose="020B0606030504020204" pitchFamily="34" charset="0"/>
              </a:rPr>
            </a:br>
            <a:r>
              <a:rPr lang="en-US" sz="1600">
                <a:latin typeface="Open Sans" panose="020B0606030504020204" pitchFamily="34" charset="0"/>
                <a:ea typeface="Open Sans" panose="020B0606030504020204" pitchFamily="34" charset="0"/>
                <a:cs typeface="Open Sans" panose="020B0606030504020204" pitchFamily="34" charset="0"/>
              </a:rPr>
              <a:t>and bug fixes, as well as the establishment of new features</a:t>
            </a:r>
          </a:p>
        </p:txBody>
      </p:sp>
    </p:spTree>
    <p:extLst>
      <p:ext uri="{BB962C8B-B14F-4D97-AF65-F5344CB8AC3E}">
        <p14:creationId xmlns:p14="http://schemas.microsoft.com/office/powerpoint/2010/main" val="1219010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A9665-7E90-D992-AEDE-14A5F0F56860}"/>
              </a:ext>
            </a:extLst>
          </p:cNvPr>
          <p:cNvSpPr>
            <a:spLocks noGrp="1"/>
          </p:cNvSpPr>
          <p:nvPr>
            <p:ph type="title"/>
          </p:nvPr>
        </p:nvSpPr>
        <p:spPr/>
        <p:txBody>
          <a:bodyPr/>
          <a:lstStyle/>
          <a:p>
            <a:r>
              <a:rPr lang="en-AU"/>
              <a:t>EO for Clearing – current state</a:t>
            </a:r>
          </a:p>
        </p:txBody>
      </p:sp>
      <p:sp>
        <p:nvSpPr>
          <p:cNvPr id="3" name="Content Placeholder 3">
            <a:extLst>
              <a:ext uri="{FF2B5EF4-FFF2-40B4-BE49-F238E27FC236}">
                <a16:creationId xmlns:a16="http://schemas.microsoft.com/office/drawing/2014/main" id="{73685D9C-2E3D-5D1A-44BB-3AAEF35EE763}"/>
              </a:ext>
            </a:extLst>
          </p:cNvPr>
          <p:cNvSpPr txBox="1">
            <a:spLocks/>
          </p:cNvSpPr>
          <p:nvPr/>
        </p:nvSpPr>
        <p:spPr>
          <a:xfrm>
            <a:off x="494881" y="1393945"/>
            <a:ext cx="11102387" cy="5159863"/>
          </a:xfrm>
          <a:prstGeom prst="rect">
            <a:avLst/>
          </a:prstGeom>
        </p:spPr>
        <p:txBody>
          <a:bodyPr/>
          <a:lstStyle>
            <a:lvl1pPr marL="457167" indent="-457167" algn="l" defTabSz="609555" rtl="0" eaLnBrk="1" fontAlgn="base" hangingPunct="1">
              <a:spcBef>
                <a:spcPct val="20000"/>
              </a:spcBef>
              <a:spcAft>
                <a:spcPct val="0"/>
              </a:spcAft>
              <a:buFont typeface="Arial" panose="020B0604020202020204" pitchFamily="34" charset="0"/>
              <a:buChar char="•"/>
              <a:defRPr sz="4267" kern="1200">
                <a:solidFill>
                  <a:schemeClr val="tx1"/>
                </a:solidFill>
                <a:latin typeface="+mn-lt"/>
                <a:ea typeface="+mn-ea"/>
                <a:cs typeface="+mn-cs"/>
              </a:defRPr>
            </a:lvl1pPr>
            <a:lvl2pPr marL="990526" indent="-380972" algn="l" defTabSz="609555" rtl="0" eaLnBrk="1" fontAlgn="base" hangingPunct="1">
              <a:spcBef>
                <a:spcPct val="20000"/>
              </a:spcBef>
              <a:spcAft>
                <a:spcPct val="0"/>
              </a:spcAft>
              <a:buFont typeface="Arial" panose="020B0604020202020204" pitchFamily="34" charset="0"/>
              <a:buChar char="–"/>
              <a:defRPr sz="3733" kern="1200">
                <a:solidFill>
                  <a:schemeClr val="tx1"/>
                </a:solidFill>
                <a:latin typeface="+mn-lt"/>
                <a:ea typeface="+mn-ea"/>
                <a:cs typeface="+mn-cs"/>
              </a:defRPr>
            </a:lvl2pPr>
            <a:lvl3pPr marL="1523887" indent="-304776" algn="l" defTabSz="609555"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440" indent="-304776" algn="l" defTabSz="609555" rtl="0" eaLnBrk="1" fontAlgn="base" hangingPunct="1">
              <a:spcBef>
                <a:spcPct val="20000"/>
              </a:spcBef>
              <a:spcAft>
                <a:spcPct val="0"/>
              </a:spcAft>
              <a:buFont typeface="Arial" panose="020B0604020202020204" pitchFamily="34" charset="0"/>
              <a:buChar char="–"/>
              <a:defRPr sz="2667" kern="1200">
                <a:solidFill>
                  <a:schemeClr val="tx1"/>
                </a:solidFill>
                <a:latin typeface="+mn-lt"/>
                <a:ea typeface="+mn-ea"/>
                <a:cs typeface="+mn-cs"/>
              </a:defRPr>
            </a:lvl4pPr>
            <a:lvl5pPr marL="2742994" indent="-304776" algn="l" defTabSz="609555" rtl="0" eaLnBrk="1" fontAlgn="base" hangingPunct="1">
              <a:spcBef>
                <a:spcPct val="20000"/>
              </a:spcBef>
              <a:spcAft>
                <a:spcPct val="0"/>
              </a:spcAft>
              <a:buFont typeface="Arial" panose="020B0604020202020204" pitchFamily="34" charset="0"/>
              <a:buChar char="»"/>
              <a:defRPr sz="2667" kern="1200">
                <a:solidFill>
                  <a:schemeClr val="tx1"/>
                </a:solidFill>
                <a:latin typeface="+mn-lt"/>
                <a:ea typeface="+mn-ea"/>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AU" sz="1400" b="1" i="0">
                <a:solidFill>
                  <a:srgbClr val="000000"/>
                </a:solidFill>
                <a:effectLst/>
                <a:latin typeface="Heebo" pitchFamily="2" charset="-79"/>
                <a:cs typeface="Heebo" pitchFamily="2" charset="-79"/>
              </a:rPr>
              <a:t>What we currently have in EO for the Native Vegetation / Clearing:</a:t>
            </a:r>
          </a:p>
          <a:p>
            <a:pPr marL="0" indent="0">
              <a:buNone/>
            </a:pPr>
            <a:endParaRPr lang="en-AU" sz="1400">
              <a:solidFill>
                <a:srgbClr val="000000"/>
              </a:solidFill>
              <a:latin typeface="Heebo" pitchFamily="2" charset="-79"/>
              <a:cs typeface="Heebo" pitchFamily="2" charset="-79"/>
            </a:endParaRPr>
          </a:p>
          <a:p>
            <a:r>
              <a:rPr lang="en-AU" sz="1400" b="0" i="0">
                <a:solidFill>
                  <a:srgbClr val="000000"/>
                </a:solidFill>
                <a:effectLst/>
                <a:latin typeface="Heebo" pitchFamily="2" charset="-79"/>
                <a:cs typeface="Heebo" pitchFamily="2" charset="-79"/>
              </a:rPr>
              <a:t>Basic knowledge base detail available for the public and customers.</a:t>
            </a:r>
            <a:br>
              <a:rPr lang="en-AU" sz="1400" b="0" i="0">
                <a:solidFill>
                  <a:srgbClr val="000000"/>
                </a:solidFill>
                <a:effectLst/>
                <a:latin typeface="Heebo" pitchFamily="2" charset="-79"/>
                <a:cs typeface="Heebo" pitchFamily="2" charset="-79"/>
              </a:rPr>
            </a:br>
            <a:endParaRPr lang="en-AU" sz="1400" b="0" i="0">
              <a:solidFill>
                <a:srgbClr val="000000"/>
              </a:solidFill>
              <a:effectLst/>
              <a:latin typeface="Heebo" pitchFamily="2" charset="-79"/>
              <a:cs typeface="Heebo" pitchFamily="2" charset="-79"/>
            </a:endParaRPr>
          </a:p>
          <a:p>
            <a:r>
              <a:rPr lang="en-AU" sz="1400" b="0" i="0">
                <a:solidFill>
                  <a:srgbClr val="000000"/>
                </a:solidFill>
                <a:effectLst/>
                <a:latin typeface="Heebo" pitchFamily="2" charset="-79"/>
                <a:cs typeface="Heebo" pitchFamily="2" charset="-79"/>
              </a:rPr>
              <a:t>Customers can register and submit all Clearing Forms via the EO portal. </a:t>
            </a:r>
            <a:br>
              <a:rPr lang="en-AU" sz="1400" b="0" i="0">
                <a:solidFill>
                  <a:srgbClr val="000000"/>
                </a:solidFill>
                <a:effectLst/>
                <a:latin typeface="Heebo" pitchFamily="2" charset="-79"/>
                <a:cs typeface="Heebo" pitchFamily="2" charset="-79"/>
              </a:rPr>
            </a:br>
            <a:endParaRPr lang="en-AU" sz="1400" b="0" i="0">
              <a:solidFill>
                <a:srgbClr val="000000"/>
              </a:solidFill>
              <a:effectLst/>
              <a:latin typeface="Heebo" pitchFamily="2" charset="-79"/>
              <a:cs typeface="Heebo" pitchFamily="2" charset="-79"/>
            </a:endParaRPr>
          </a:p>
          <a:p>
            <a:r>
              <a:rPr lang="en-AU" sz="1400">
                <a:solidFill>
                  <a:srgbClr val="000000"/>
                </a:solidFill>
                <a:latin typeface="Heebo" pitchFamily="2" charset="-79"/>
                <a:cs typeface="Heebo" pitchFamily="2" charset="-79"/>
              </a:rPr>
              <a:t>Customer post login, can view their dashboard and includes EO clearing applications.</a:t>
            </a:r>
            <a:endParaRPr lang="en-AU" sz="1400" b="0" i="0">
              <a:solidFill>
                <a:srgbClr val="000000"/>
              </a:solidFill>
              <a:effectLst/>
              <a:latin typeface="Heebo" pitchFamily="2" charset="-79"/>
              <a:cs typeface="Heebo" pitchFamily="2" charset="-79"/>
            </a:endParaRPr>
          </a:p>
          <a:p>
            <a:endParaRPr lang="en-AU" sz="1400">
              <a:solidFill>
                <a:srgbClr val="000000"/>
              </a:solidFill>
              <a:latin typeface="Heebo" pitchFamily="2" charset="-79"/>
              <a:cs typeface="Heebo" pitchFamily="2" charset="-79"/>
            </a:endParaRPr>
          </a:p>
          <a:p>
            <a:r>
              <a:rPr lang="en-AU" sz="1400" b="0" i="0">
                <a:solidFill>
                  <a:srgbClr val="000000"/>
                </a:solidFill>
                <a:effectLst/>
                <a:latin typeface="Heebo" pitchFamily="2" charset="-79"/>
                <a:cs typeface="Heebo" pitchFamily="2" charset="-79"/>
              </a:rPr>
              <a:t>Customer can also choose to use the existing email pathway for forms.</a:t>
            </a:r>
          </a:p>
          <a:p>
            <a:endParaRPr lang="en-AU" sz="1400">
              <a:solidFill>
                <a:srgbClr val="000000"/>
              </a:solidFill>
              <a:latin typeface="Heebo" pitchFamily="2" charset="-79"/>
              <a:cs typeface="Heebo" pitchFamily="2" charset="-79"/>
            </a:endParaRPr>
          </a:p>
          <a:p>
            <a:r>
              <a:rPr lang="en-AU" sz="1400" b="0" i="0">
                <a:solidFill>
                  <a:srgbClr val="000000"/>
                </a:solidFill>
                <a:effectLst/>
                <a:latin typeface="Heebo" pitchFamily="2" charset="-79"/>
                <a:cs typeface="Heebo" pitchFamily="2" charset="-79"/>
              </a:rPr>
              <a:t>Customer can submit:  F04 Amendment, F05 Transfer, F06 Surrender, F01 New Clearing Permit.</a:t>
            </a:r>
          </a:p>
          <a:p>
            <a:endParaRPr lang="en-AU" sz="1400">
              <a:solidFill>
                <a:srgbClr val="000000"/>
              </a:solidFill>
              <a:latin typeface="Heebo" pitchFamily="2" charset="-79"/>
              <a:cs typeface="Heebo" pitchFamily="2" charset="-79"/>
            </a:endParaRPr>
          </a:p>
          <a:p>
            <a:r>
              <a:rPr lang="en-AU" sz="1400" b="0" i="0">
                <a:solidFill>
                  <a:srgbClr val="000000"/>
                </a:solidFill>
                <a:effectLst/>
                <a:latin typeface="Heebo" pitchFamily="2" charset="-79"/>
                <a:cs typeface="Heebo" pitchFamily="2" charset="-79"/>
              </a:rPr>
              <a:t>Applications via EO are attachment based, i.e. digital basic.  They are not smart forms.</a:t>
            </a:r>
            <a:br>
              <a:rPr lang="en-AU" sz="1400" b="0" i="0">
                <a:solidFill>
                  <a:srgbClr val="000000"/>
                </a:solidFill>
                <a:effectLst/>
                <a:latin typeface="Heebo" pitchFamily="2" charset="-79"/>
                <a:cs typeface="Heebo" pitchFamily="2" charset="-79"/>
              </a:rPr>
            </a:br>
            <a:endParaRPr lang="en-AU" sz="1400" b="0" i="0">
              <a:solidFill>
                <a:srgbClr val="000000"/>
              </a:solidFill>
              <a:effectLst/>
              <a:latin typeface="Heebo" pitchFamily="2" charset="-79"/>
              <a:cs typeface="Heebo" pitchFamily="2" charset="-79"/>
            </a:endParaRPr>
          </a:p>
          <a:p>
            <a:r>
              <a:rPr lang="en-AU" sz="1400" b="0" i="0">
                <a:solidFill>
                  <a:srgbClr val="000000"/>
                </a:solidFill>
                <a:effectLst/>
                <a:latin typeface="Heebo" pitchFamily="2" charset="-79"/>
                <a:cs typeface="Heebo" pitchFamily="2" charset="-79"/>
              </a:rPr>
              <a:t>Attachments are stored in EO </a:t>
            </a:r>
            <a:r>
              <a:rPr lang="en-AU" sz="1400" b="0" i="0" err="1">
                <a:solidFill>
                  <a:srgbClr val="000000"/>
                </a:solidFill>
                <a:effectLst/>
                <a:latin typeface="Heebo" pitchFamily="2" charset="-79"/>
                <a:cs typeface="Heebo" pitchFamily="2" charset="-79"/>
              </a:rPr>
              <a:t>Sharepoint</a:t>
            </a:r>
            <a:r>
              <a:rPr lang="en-AU" sz="1400">
                <a:solidFill>
                  <a:srgbClr val="000000"/>
                </a:solidFill>
                <a:latin typeface="Heebo" pitchFamily="2" charset="-79"/>
                <a:cs typeface="Heebo" pitchFamily="2" charset="-79"/>
              </a:rPr>
              <a:t>.</a:t>
            </a:r>
            <a:br>
              <a:rPr lang="en-AU" sz="1400" b="0" i="0">
                <a:solidFill>
                  <a:srgbClr val="000000"/>
                </a:solidFill>
                <a:effectLst/>
                <a:latin typeface="Heebo" pitchFamily="2" charset="-79"/>
                <a:cs typeface="Heebo" pitchFamily="2" charset="-79"/>
              </a:rPr>
            </a:br>
            <a:endParaRPr lang="en-AU" sz="1400" b="0" i="0">
              <a:solidFill>
                <a:srgbClr val="000000"/>
              </a:solidFill>
              <a:effectLst/>
              <a:latin typeface="Heebo" pitchFamily="2" charset="-79"/>
              <a:cs typeface="Heebo" pitchFamily="2" charset="-79"/>
            </a:endParaRPr>
          </a:p>
          <a:p>
            <a:r>
              <a:rPr lang="en-AU" altLang="en-US" sz="1400">
                <a:solidFill>
                  <a:srgbClr val="000000"/>
                </a:solidFill>
                <a:latin typeface="Heebo" pitchFamily="2" charset="-79"/>
                <a:cs typeface="Heebo" pitchFamily="2" charset="-79"/>
              </a:rPr>
              <a:t>A EO Dynamics model driven application is used by clearing officers to open, validate and process the applications.</a:t>
            </a:r>
          </a:p>
          <a:p>
            <a:endParaRPr lang="en-AU" altLang="en-US" sz="1400">
              <a:solidFill>
                <a:srgbClr val="000000"/>
              </a:solidFill>
              <a:latin typeface="Heebo" pitchFamily="2" charset="-79"/>
              <a:cs typeface="Heebo" pitchFamily="2" charset="-79"/>
            </a:endParaRPr>
          </a:p>
          <a:p>
            <a:r>
              <a:rPr lang="en-AU" altLang="en-US" sz="1400">
                <a:solidFill>
                  <a:srgbClr val="000000"/>
                </a:solidFill>
                <a:latin typeface="Heebo" pitchFamily="2" charset="-79"/>
                <a:cs typeface="Heebo" pitchFamily="2" charset="-79"/>
              </a:rPr>
              <a:t>Applicable data is re-keyed into the existing CPS system and processing continues via CPS.</a:t>
            </a:r>
          </a:p>
          <a:p>
            <a:endParaRPr lang="en-AU" altLang="en-US" sz="1400">
              <a:solidFill>
                <a:srgbClr val="000000"/>
              </a:solidFill>
              <a:latin typeface="Heebo" pitchFamily="2" charset="-79"/>
              <a:cs typeface="Heebo" pitchFamily="2" charset="-79"/>
            </a:endParaRPr>
          </a:p>
          <a:p>
            <a:r>
              <a:rPr lang="en-AU" sz="1400">
                <a:hlinkClick r:id="rId3"/>
              </a:rPr>
              <a:t>One Stop Shop Design Files – Figma</a:t>
            </a:r>
            <a:endParaRPr lang="en-AU" altLang="en-US" sz="3200">
              <a:solidFill>
                <a:srgbClr val="000000"/>
              </a:solidFill>
              <a:latin typeface="Heebo" pitchFamily="2" charset="-79"/>
              <a:cs typeface="Heebo" pitchFamily="2" charset="-79"/>
            </a:endParaRPr>
          </a:p>
        </p:txBody>
      </p:sp>
    </p:spTree>
    <p:extLst>
      <p:ext uri="{BB962C8B-B14F-4D97-AF65-F5344CB8AC3E}">
        <p14:creationId xmlns:p14="http://schemas.microsoft.com/office/powerpoint/2010/main" val="3292975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CB41FF-079B-8225-FA51-6E38A57E523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2B5EFC9-B3CA-2016-5543-BB19B5311B43}"/>
              </a:ext>
            </a:extLst>
          </p:cNvPr>
          <p:cNvSpPr>
            <a:spLocks noGrp="1"/>
          </p:cNvSpPr>
          <p:nvPr>
            <p:ph type="title"/>
          </p:nvPr>
        </p:nvSpPr>
        <p:spPr/>
        <p:txBody>
          <a:bodyPr>
            <a:normAutofit fontScale="90000"/>
          </a:bodyPr>
          <a:lstStyle/>
          <a:p>
            <a:r>
              <a:rPr lang="en-AU"/>
              <a:t>Workshop Item 1</a:t>
            </a:r>
            <a:br>
              <a:rPr lang="en-AU"/>
            </a:br>
            <a:br>
              <a:rPr lang="en-AU"/>
            </a:br>
            <a:r>
              <a:rPr lang="en-AU"/>
              <a:t>What we are setting out to do and the </a:t>
            </a:r>
            <a:br>
              <a:rPr lang="en-AU"/>
            </a:br>
            <a:r>
              <a:rPr lang="en-AU"/>
              <a:t>benefits of doing so</a:t>
            </a:r>
          </a:p>
        </p:txBody>
      </p:sp>
      <p:sp>
        <p:nvSpPr>
          <p:cNvPr id="4" name="Slide Number Placeholder 3">
            <a:extLst>
              <a:ext uri="{FF2B5EF4-FFF2-40B4-BE49-F238E27FC236}">
                <a16:creationId xmlns:a16="http://schemas.microsoft.com/office/drawing/2014/main" id="{D696E0B4-57A3-312D-2F0D-FA6CBC1A73B0}"/>
              </a:ext>
            </a:extLst>
          </p:cNvPr>
          <p:cNvSpPr>
            <a:spLocks noGrp="1"/>
          </p:cNvSpPr>
          <p:nvPr>
            <p:ph type="sldNum" sz="quarter" idx="4294967295"/>
          </p:nvPr>
        </p:nvSpPr>
        <p:spPr>
          <a:xfrm>
            <a:off x="9448800" y="6356350"/>
            <a:ext cx="2743200" cy="365125"/>
          </a:xfrm>
          <a:prstGeom prst="rect">
            <a:avLst/>
          </a:prstGeom>
        </p:spPr>
        <p:txBody>
          <a:bodyPr/>
          <a:lstStyle/>
          <a:p>
            <a:fld id="{4B67E08E-8E66-4C98-8515-078DB861FA37}" type="slidenum">
              <a:rPr lang="en-AU" smtClean="0"/>
              <a:t>13</a:t>
            </a:fld>
            <a:endParaRPr lang="en-AU"/>
          </a:p>
        </p:txBody>
      </p:sp>
    </p:spTree>
    <p:extLst>
      <p:ext uri="{BB962C8B-B14F-4D97-AF65-F5344CB8AC3E}">
        <p14:creationId xmlns:p14="http://schemas.microsoft.com/office/powerpoint/2010/main" val="2604829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E81CFB-FDA9-A3C8-997D-58F2BE180C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63A136-6688-6FC1-2369-8D23E4157602}"/>
              </a:ext>
            </a:extLst>
          </p:cNvPr>
          <p:cNvSpPr>
            <a:spLocks noGrp="1"/>
          </p:cNvSpPr>
          <p:nvPr>
            <p:ph type="title"/>
          </p:nvPr>
        </p:nvSpPr>
        <p:spPr/>
        <p:txBody>
          <a:bodyPr/>
          <a:lstStyle/>
          <a:p>
            <a:r>
              <a:rPr lang="en-AU"/>
              <a:t>Statement of Strategic Intent </a:t>
            </a:r>
          </a:p>
        </p:txBody>
      </p:sp>
      <p:sp>
        <p:nvSpPr>
          <p:cNvPr id="3" name="Rectangle 2">
            <a:extLst>
              <a:ext uri="{FF2B5EF4-FFF2-40B4-BE49-F238E27FC236}">
                <a16:creationId xmlns:a16="http://schemas.microsoft.com/office/drawing/2014/main" id="{649ED8FB-1890-1EB8-7841-8B2B3BFFC1DF}"/>
              </a:ext>
            </a:extLst>
          </p:cNvPr>
          <p:cNvSpPr/>
          <p:nvPr/>
        </p:nvSpPr>
        <p:spPr>
          <a:xfrm>
            <a:off x="675925" y="1495974"/>
            <a:ext cx="3400775" cy="4952452"/>
          </a:xfrm>
          <a:prstGeom prst="rect">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b="1">
                <a:solidFill>
                  <a:schemeClr val="tx1"/>
                </a:solidFill>
              </a:rPr>
              <a:t>What are we setting out to do</a:t>
            </a:r>
          </a:p>
          <a:p>
            <a:endParaRPr lang="en-AU" b="1">
              <a:solidFill>
                <a:schemeClr val="tx1"/>
              </a:solidFill>
            </a:endParaRPr>
          </a:p>
          <a:p>
            <a:r>
              <a:rPr lang="en-AU">
                <a:solidFill>
                  <a:schemeClr val="tx1"/>
                </a:solidFill>
              </a:rPr>
              <a:t>Environment Online will be expanded to deliver the remaining Native Vegetation clearing referral process covering all 5 stages of assessment.  </a:t>
            </a:r>
          </a:p>
          <a:p>
            <a:endParaRPr lang="en-AU">
              <a:solidFill>
                <a:schemeClr val="tx1"/>
              </a:solidFill>
            </a:endParaRPr>
          </a:p>
          <a:p>
            <a:r>
              <a:rPr lang="en-AU">
                <a:solidFill>
                  <a:schemeClr val="tx1"/>
                </a:solidFill>
              </a:rPr>
              <a:t>This will also include support for delegated clearing approval as undertaken by DEMIRS, and the processing of clearing offsets applicable to the referral.</a:t>
            </a:r>
          </a:p>
          <a:p>
            <a:endParaRPr lang="en-AU">
              <a:solidFill>
                <a:schemeClr val="tx1"/>
              </a:solidFill>
            </a:endParaRPr>
          </a:p>
          <a:p>
            <a:endParaRPr lang="en-AU">
              <a:solidFill>
                <a:schemeClr val="tx1"/>
              </a:solidFill>
            </a:endParaRPr>
          </a:p>
          <a:p>
            <a:pPr marL="342900" indent="-342900">
              <a:buAutoNum type="alphaLcPeriod"/>
            </a:pPr>
            <a:endParaRPr lang="en-AU">
              <a:solidFill>
                <a:schemeClr val="tx1"/>
              </a:solidFill>
            </a:endParaRPr>
          </a:p>
          <a:p>
            <a:pPr marL="342900" indent="-342900">
              <a:buAutoNum type="alphaLcPeriod"/>
            </a:pPr>
            <a:endParaRPr lang="en-AU">
              <a:solidFill>
                <a:schemeClr val="tx1"/>
              </a:solidFill>
            </a:endParaRPr>
          </a:p>
          <a:p>
            <a:endParaRPr lang="en-AU">
              <a:solidFill>
                <a:schemeClr val="tx1"/>
              </a:solidFill>
            </a:endParaRPr>
          </a:p>
          <a:p>
            <a:endParaRPr lang="en-AU">
              <a:solidFill>
                <a:schemeClr val="tx1"/>
              </a:solidFill>
            </a:endParaRPr>
          </a:p>
          <a:p>
            <a:endParaRPr lang="en-AU">
              <a:solidFill>
                <a:schemeClr val="tx1"/>
              </a:solidFill>
            </a:endParaRPr>
          </a:p>
        </p:txBody>
      </p:sp>
      <p:sp>
        <p:nvSpPr>
          <p:cNvPr id="4" name="Rectangle 3">
            <a:extLst>
              <a:ext uri="{FF2B5EF4-FFF2-40B4-BE49-F238E27FC236}">
                <a16:creationId xmlns:a16="http://schemas.microsoft.com/office/drawing/2014/main" id="{AE1BC810-0D4C-9871-2067-8D6FA2AE8EC9}"/>
              </a:ext>
            </a:extLst>
          </p:cNvPr>
          <p:cNvSpPr/>
          <p:nvPr/>
        </p:nvSpPr>
        <p:spPr>
          <a:xfrm>
            <a:off x="4076700" y="1495974"/>
            <a:ext cx="7772793" cy="4952452"/>
          </a:xfrm>
          <a:prstGeom prst="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b="1">
                <a:solidFill>
                  <a:schemeClr val="tx1"/>
                </a:solidFill>
              </a:rPr>
              <a:t>With the migration to EO, what do you believe/hope the Key Benefits for GOVERNMENT AND CUSTOMERS will be?</a:t>
            </a:r>
          </a:p>
          <a:p>
            <a:endParaRPr lang="en-AU" b="1">
              <a:solidFill>
                <a:schemeClr val="tx1"/>
              </a:solidFill>
            </a:endParaRPr>
          </a:p>
          <a:p>
            <a:pPr marL="342900" indent="-342900">
              <a:buFont typeface="+mj-lt"/>
              <a:buAutoNum type="arabicPeriod"/>
            </a:pPr>
            <a:r>
              <a:rPr lang="en-AU">
                <a:solidFill>
                  <a:schemeClr val="tx1"/>
                </a:solidFill>
              </a:rPr>
              <a:t>&lt;describe the top 3 or more here&gt;</a:t>
            </a:r>
          </a:p>
          <a:p>
            <a:pPr marL="285750" indent="-285750">
              <a:buFont typeface="Arial" panose="020B0604020202020204" pitchFamily="34" charset="0"/>
              <a:buChar char="•"/>
            </a:pPr>
            <a:endParaRPr lang="en-AU">
              <a:solidFill>
                <a:schemeClr val="tx1"/>
              </a:solidFill>
            </a:endParaRPr>
          </a:p>
          <a:p>
            <a:pPr marL="285750" indent="-285750">
              <a:buFont typeface="Arial" panose="020B0604020202020204" pitchFamily="34" charset="0"/>
              <a:buChar char="•"/>
            </a:pPr>
            <a:endParaRPr lang="en-AU">
              <a:solidFill>
                <a:schemeClr val="tx1"/>
              </a:solidFill>
            </a:endParaRPr>
          </a:p>
          <a:p>
            <a:pPr marL="285750" indent="-285750">
              <a:buFont typeface="Arial" panose="020B0604020202020204" pitchFamily="34" charset="0"/>
              <a:buChar char="•"/>
            </a:pPr>
            <a:endParaRPr lang="en-AU">
              <a:solidFill>
                <a:schemeClr val="tx1"/>
              </a:solidFill>
            </a:endParaRPr>
          </a:p>
        </p:txBody>
      </p:sp>
    </p:spTree>
    <p:extLst>
      <p:ext uri="{BB962C8B-B14F-4D97-AF65-F5344CB8AC3E}">
        <p14:creationId xmlns:p14="http://schemas.microsoft.com/office/powerpoint/2010/main" val="111748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81C0A-91E4-339A-1C8E-448E346F3B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B0260F-0809-587E-7BC6-995438177E92}"/>
              </a:ext>
            </a:extLst>
          </p:cNvPr>
          <p:cNvSpPr>
            <a:spLocks noGrp="1"/>
          </p:cNvSpPr>
          <p:nvPr>
            <p:ph type="title"/>
          </p:nvPr>
        </p:nvSpPr>
        <p:spPr/>
        <p:txBody>
          <a:bodyPr/>
          <a:lstStyle/>
          <a:p>
            <a:r>
              <a:rPr lang="en-AU"/>
              <a:t>Statement of Strategic Intent </a:t>
            </a:r>
          </a:p>
        </p:txBody>
      </p:sp>
      <p:sp>
        <p:nvSpPr>
          <p:cNvPr id="3" name="Rectangle 2">
            <a:extLst>
              <a:ext uri="{FF2B5EF4-FFF2-40B4-BE49-F238E27FC236}">
                <a16:creationId xmlns:a16="http://schemas.microsoft.com/office/drawing/2014/main" id="{AA4F6118-F5BD-10ED-841C-2E22B31E3356}"/>
              </a:ext>
            </a:extLst>
          </p:cNvPr>
          <p:cNvSpPr/>
          <p:nvPr/>
        </p:nvSpPr>
        <p:spPr>
          <a:xfrm>
            <a:off x="675925" y="1495974"/>
            <a:ext cx="3400775" cy="4952452"/>
          </a:xfrm>
          <a:prstGeom prst="rect">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b="1">
                <a:solidFill>
                  <a:schemeClr val="tx1"/>
                </a:solidFill>
              </a:rPr>
              <a:t>What are we setting out to do</a:t>
            </a:r>
          </a:p>
          <a:p>
            <a:endParaRPr lang="en-AU" b="1">
              <a:solidFill>
                <a:schemeClr val="tx1"/>
              </a:solidFill>
            </a:endParaRPr>
          </a:p>
          <a:p>
            <a:r>
              <a:rPr lang="en-AU">
                <a:solidFill>
                  <a:schemeClr val="tx1"/>
                </a:solidFill>
              </a:rPr>
              <a:t>Environment Online will be expanded to deliver the remaining Native Vegetation clearing referral process covering all 5 stages of assessment.  </a:t>
            </a:r>
          </a:p>
          <a:p>
            <a:endParaRPr lang="en-AU">
              <a:solidFill>
                <a:schemeClr val="tx1"/>
              </a:solidFill>
            </a:endParaRPr>
          </a:p>
          <a:p>
            <a:r>
              <a:rPr lang="en-AU">
                <a:solidFill>
                  <a:schemeClr val="tx1"/>
                </a:solidFill>
              </a:rPr>
              <a:t>This will also include support for delegated clearing approval as undertaken by DEMIRS, and the processing of clearing offsets applicable to the referral.</a:t>
            </a:r>
          </a:p>
          <a:p>
            <a:endParaRPr lang="en-AU">
              <a:solidFill>
                <a:schemeClr val="tx1"/>
              </a:solidFill>
            </a:endParaRPr>
          </a:p>
          <a:p>
            <a:endParaRPr lang="en-AU">
              <a:solidFill>
                <a:schemeClr val="tx1"/>
              </a:solidFill>
            </a:endParaRPr>
          </a:p>
          <a:p>
            <a:pPr marL="342900" indent="-342900">
              <a:buAutoNum type="alphaLcPeriod"/>
            </a:pPr>
            <a:endParaRPr lang="en-AU">
              <a:solidFill>
                <a:schemeClr val="tx1"/>
              </a:solidFill>
            </a:endParaRPr>
          </a:p>
          <a:p>
            <a:pPr marL="342900" indent="-342900">
              <a:buAutoNum type="alphaLcPeriod"/>
            </a:pPr>
            <a:endParaRPr lang="en-AU">
              <a:solidFill>
                <a:schemeClr val="tx1"/>
              </a:solidFill>
            </a:endParaRPr>
          </a:p>
          <a:p>
            <a:endParaRPr lang="en-AU">
              <a:solidFill>
                <a:schemeClr val="tx1"/>
              </a:solidFill>
            </a:endParaRPr>
          </a:p>
          <a:p>
            <a:endParaRPr lang="en-AU">
              <a:solidFill>
                <a:schemeClr val="tx1"/>
              </a:solidFill>
            </a:endParaRPr>
          </a:p>
          <a:p>
            <a:endParaRPr lang="en-AU">
              <a:solidFill>
                <a:schemeClr val="tx1"/>
              </a:solidFill>
            </a:endParaRPr>
          </a:p>
        </p:txBody>
      </p:sp>
      <p:sp>
        <p:nvSpPr>
          <p:cNvPr id="4" name="Rectangle 3">
            <a:extLst>
              <a:ext uri="{FF2B5EF4-FFF2-40B4-BE49-F238E27FC236}">
                <a16:creationId xmlns:a16="http://schemas.microsoft.com/office/drawing/2014/main" id="{96DFDD56-684B-FE9C-1F1B-8F30623D7A51}"/>
              </a:ext>
            </a:extLst>
          </p:cNvPr>
          <p:cNvSpPr/>
          <p:nvPr/>
        </p:nvSpPr>
        <p:spPr>
          <a:xfrm>
            <a:off x="4076700" y="1495974"/>
            <a:ext cx="7772793" cy="4952452"/>
          </a:xfrm>
          <a:prstGeom prst="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b="1">
                <a:solidFill>
                  <a:schemeClr val="tx1"/>
                </a:solidFill>
              </a:rPr>
              <a:t>With the migration to EO, what do you believe/hope the Key Benefits for STAFF will be?</a:t>
            </a:r>
          </a:p>
          <a:p>
            <a:endParaRPr lang="en-AU" b="1">
              <a:solidFill>
                <a:schemeClr val="tx1"/>
              </a:solidFill>
            </a:endParaRPr>
          </a:p>
          <a:p>
            <a:pPr marL="342900" indent="-342900">
              <a:buFont typeface="+mj-lt"/>
              <a:buAutoNum type="arabicPeriod"/>
            </a:pPr>
            <a:r>
              <a:rPr lang="en-AU">
                <a:solidFill>
                  <a:schemeClr val="tx1"/>
                </a:solidFill>
              </a:rPr>
              <a:t>&lt;describe the top 3 or more here&gt;</a:t>
            </a:r>
          </a:p>
          <a:p>
            <a:pPr marL="285750" indent="-285750">
              <a:buFont typeface="Arial" panose="020B0604020202020204" pitchFamily="34" charset="0"/>
              <a:buChar char="•"/>
            </a:pPr>
            <a:endParaRPr lang="en-AU">
              <a:solidFill>
                <a:schemeClr val="tx1"/>
              </a:solidFill>
            </a:endParaRPr>
          </a:p>
          <a:p>
            <a:pPr marL="285750" indent="-285750">
              <a:buFont typeface="Arial" panose="020B0604020202020204" pitchFamily="34" charset="0"/>
              <a:buChar char="•"/>
            </a:pPr>
            <a:endParaRPr lang="en-AU">
              <a:solidFill>
                <a:schemeClr val="tx1"/>
              </a:solidFill>
            </a:endParaRPr>
          </a:p>
          <a:p>
            <a:pPr marL="285750" indent="-285750">
              <a:buFont typeface="Arial" panose="020B0604020202020204" pitchFamily="34" charset="0"/>
              <a:buChar char="•"/>
            </a:pPr>
            <a:endParaRPr lang="en-AU">
              <a:solidFill>
                <a:schemeClr val="tx1"/>
              </a:solidFill>
            </a:endParaRPr>
          </a:p>
        </p:txBody>
      </p:sp>
    </p:spTree>
    <p:extLst>
      <p:ext uri="{BB962C8B-B14F-4D97-AF65-F5344CB8AC3E}">
        <p14:creationId xmlns:p14="http://schemas.microsoft.com/office/powerpoint/2010/main" val="2202314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97A7F-4499-0673-40EC-7DF6D43CD3D6}"/>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DEC31D9-FF69-EF11-955F-EF8093E3D4D2}"/>
              </a:ext>
            </a:extLst>
          </p:cNvPr>
          <p:cNvSpPr>
            <a:spLocks noGrp="1"/>
          </p:cNvSpPr>
          <p:nvPr>
            <p:ph type="title"/>
          </p:nvPr>
        </p:nvSpPr>
        <p:spPr/>
        <p:txBody>
          <a:bodyPr>
            <a:normAutofit fontScale="90000"/>
          </a:bodyPr>
          <a:lstStyle/>
          <a:p>
            <a:r>
              <a:rPr lang="en-AU"/>
              <a:t>Workshop Item 2</a:t>
            </a:r>
            <a:br>
              <a:rPr lang="en-AU"/>
            </a:br>
            <a:br>
              <a:rPr lang="en-AU"/>
            </a:br>
            <a:r>
              <a:rPr lang="en-AU"/>
              <a:t>Scope and functionality</a:t>
            </a:r>
          </a:p>
        </p:txBody>
      </p:sp>
      <p:sp>
        <p:nvSpPr>
          <p:cNvPr id="4" name="Slide Number Placeholder 3">
            <a:extLst>
              <a:ext uri="{FF2B5EF4-FFF2-40B4-BE49-F238E27FC236}">
                <a16:creationId xmlns:a16="http://schemas.microsoft.com/office/drawing/2014/main" id="{E82A8877-BD32-3B8B-D3BB-CBEC86E8EDD6}"/>
              </a:ext>
            </a:extLst>
          </p:cNvPr>
          <p:cNvSpPr>
            <a:spLocks noGrp="1"/>
          </p:cNvSpPr>
          <p:nvPr>
            <p:ph type="sldNum" sz="quarter" idx="4294967295"/>
          </p:nvPr>
        </p:nvSpPr>
        <p:spPr>
          <a:xfrm>
            <a:off x="9448800" y="6356350"/>
            <a:ext cx="2743200" cy="365125"/>
          </a:xfrm>
          <a:prstGeom prst="rect">
            <a:avLst/>
          </a:prstGeom>
        </p:spPr>
        <p:txBody>
          <a:bodyPr/>
          <a:lstStyle/>
          <a:p>
            <a:fld id="{4B67E08E-8E66-4C98-8515-078DB861FA37}" type="slidenum">
              <a:rPr lang="en-AU" smtClean="0"/>
              <a:t>16</a:t>
            </a:fld>
            <a:endParaRPr lang="en-AU"/>
          </a:p>
        </p:txBody>
      </p:sp>
    </p:spTree>
    <p:extLst>
      <p:ext uri="{BB962C8B-B14F-4D97-AF65-F5344CB8AC3E}">
        <p14:creationId xmlns:p14="http://schemas.microsoft.com/office/powerpoint/2010/main" val="2191404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4C766-F883-F21D-4913-369F5829FAC7}"/>
            </a:ext>
          </a:extLst>
        </p:cNvPr>
        <p:cNvGrpSpPr/>
        <p:nvPr/>
      </p:nvGrpSpPr>
      <p:grpSpPr>
        <a:xfrm>
          <a:off x="0" y="0"/>
          <a:ext cx="0" cy="0"/>
          <a:chOff x="0" y="0"/>
          <a:chExt cx="0" cy="0"/>
        </a:xfrm>
      </p:grpSpPr>
      <p:sp>
        <p:nvSpPr>
          <p:cNvPr id="65" name="Rectangle 64">
            <a:extLst>
              <a:ext uri="{FF2B5EF4-FFF2-40B4-BE49-F238E27FC236}">
                <a16:creationId xmlns:a16="http://schemas.microsoft.com/office/drawing/2014/main" id="{D65A769B-2302-BA79-8DD6-5E3553757AC6}"/>
              </a:ext>
            </a:extLst>
          </p:cNvPr>
          <p:cNvSpPr/>
          <p:nvPr/>
        </p:nvSpPr>
        <p:spPr>
          <a:xfrm>
            <a:off x="448886" y="2303997"/>
            <a:ext cx="11372851" cy="963481"/>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sz="800" b="1">
                <a:solidFill>
                  <a:schemeClr val="tx1">
                    <a:lumMod val="65000"/>
                    <a:lumOff val="35000"/>
                  </a:schemeClr>
                </a:solidFill>
              </a:rPr>
              <a:t>Stages of</a:t>
            </a:r>
          </a:p>
          <a:p>
            <a:r>
              <a:rPr lang="en-AU" sz="800" b="1">
                <a:solidFill>
                  <a:schemeClr val="tx1">
                    <a:lumMod val="65000"/>
                    <a:lumOff val="35000"/>
                  </a:schemeClr>
                </a:solidFill>
              </a:rPr>
              <a:t>Assessment</a:t>
            </a:r>
          </a:p>
          <a:p>
            <a:r>
              <a:rPr lang="en-AU" sz="800" b="1">
                <a:solidFill>
                  <a:schemeClr val="tx1">
                    <a:lumMod val="65000"/>
                    <a:lumOff val="35000"/>
                  </a:schemeClr>
                </a:solidFill>
              </a:rPr>
              <a:t>Features</a:t>
            </a:r>
            <a:br>
              <a:rPr lang="en-AU" sz="800" b="1">
                <a:solidFill>
                  <a:schemeClr val="tx1">
                    <a:lumMod val="65000"/>
                    <a:lumOff val="35000"/>
                  </a:schemeClr>
                </a:solidFill>
              </a:rPr>
            </a:br>
            <a:endParaRPr lang="en-AU" sz="800" b="1">
              <a:solidFill>
                <a:schemeClr val="tx1">
                  <a:lumMod val="65000"/>
                  <a:lumOff val="35000"/>
                </a:schemeClr>
              </a:solidFill>
            </a:endParaRPr>
          </a:p>
        </p:txBody>
      </p:sp>
      <p:sp>
        <p:nvSpPr>
          <p:cNvPr id="41" name="Rectangle 40">
            <a:extLst>
              <a:ext uri="{FF2B5EF4-FFF2-40B4-BE49-F238E27FC236}">
                <a16:creationId xmlns:a16="http://schemas.microsoft.com/office/drawing/2014/main" id="{7C8ECD7B-05B3-5A5F-3E14-E20F787EF574}"/>
              </a:ext>
            </a:extLst>
          </p:cNvPr>
          <p:cNvSpPr/>
          <p:nvPr/>
        </p:nvSpPr>
        <p:spPr>
          <a:xfrm>
            <a:off x="451414" y="3609368"/>
            <a:ext cx="11372851" cy="1734743"/>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sz="800" b="1">
                <a:solidFill>
                  <a:schemeClr val="tx1">
                    <a:lumMod val="65000"/>
                    <a:lumOff val="35000"/>
                  </a:schemeClr>
                </a:solidFill>
              </a:rPr>
              <a:t>Common Features </a:t>
            </a:r>
            <a:r>
              <a:rPr lang="en-AU" sz="800">
                <a:solidFill>
                  <a:schemeClr val="tx1">
                    <a:lumMod val="65000"/>
                    <a:lumOff val="35000"/>
                  </a:schemeClr>
                </a:solidFill>
              </a:rPr>
              <a:t>(often connected to 1 or more stages OR called upon independent of a stage, e.g.  person registration, reporting)</a:t>
            </a:r>
          </a:p>
        </p:txBody>
      </p:sp>
      <p:sp>
        <p:nvSpPr>
          <p:cNvPr id="8" name="TextBox 7">
            <a:extLst>
              <a:ext uri="{FF2B5EF4-FFF2-40B4-BE49-F238E27FC236}">
                <a16:creationId xmlns:a16="http://schemas.microsoft.com/office/drawing/2014/main" id="{3E330371-B8F6-8800-E8DD-BE4796C6EDB1}"/>
              </a:ext>
            </a:extLst>
          </p:cNvPr>
          <p:cNvSpPr txBox="1"/>
          <p:nvPr/>
        </p:nvSpPr>
        <p:spPr>
          <a:xfrm>
            <a:off x="332947" y="219396"/>
            <a:ext cx="7537548" cy="830997"/>
          </a:xfrm>
          <a:prstGeom prst="rect">
            <a:avLst/>
          </a:prstGeom>
          <a:noFill/>
        </p:spPr>
        <p:txBody>
          <a:bodyPr wrap="square" rtlCol="0">
            <a:spAutoFit/>
          </a:bodyPr>
          <a:lstStyle/>
          <a:p>
            <a:r>
              <a:rPr lang="en-AU" sz="24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Reflection 1 - Native Vegetation Regulation</a:t>
            </a:r>
          </a:p>
          <a:p>
            <a:br>
              <a:rPr lang="en-AU" sz="1200">
                <a:solidFill>
                  <a:schemeClr val="bg1"/>
                </a:solidFill>
              </a:rPr>
            </a:br>
            <a:r>
              <a:rPr lang="en-AU" sz="1200">
                <a:solidFill>
                  <a:schemeClr val="bg1"/>
                </a:solidFill>
              </a:rPr>
              <a:t>LEVEL 1 – FUNCTIONALITY - What we believe are the major areas of functionality</a:t>
            </a:r>
          </a:p>
        </p:txBody>
      </p:sp>
      <p:sp>
        <p:nvSpPr>
          <p:cNvPr id="2" name="Arrow: Chevron 1">
            <a:extLst>
              <a:ext uri="{FF2B5EF4-FFF2-40B4-BE49-F238E27FC236}">
                <a16:creationId xmlns:a16="http://schemas.microsoft.com/office/drawing/2014/main" id="{396AE129-50FF-7661-0C3C-C63C18A587E6}"/>
              </a:ext>
            </a:extLst>
          </p:cNvPr>
          <p:cNvSpPr/>
          <p:nvPr/>
        </p:nvSpPr>
        <p:spPr>
          <a:xfrm>
            <a:off x="1032006" y="1433819"/>
            <a:ext cx="1863439" cy="496776"/>
          </a:xfrm>
          <a:prstGeom prst="chevron">
            <a:avLst>
              <a:gd name="adj" fmla="val 346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a:solidFill>
                  <a:schemeClr val="bg1"/>
                </a:solidFill>
              </a:rPr>
              <a:t>Stage 1</a:t>
            </a:r>
          </a:p>
          <a:p>
            <a:pPr algn="ctr"/>
            <a:r>
              <a:rPr lang="en-AU" sz="1200">
                <a:solidFill>
                  <a:schemeClr val="bg1"/>
                </a:solidFill>
              </a:rPr>
              <a:t>Pre-Application</a:t>
            </a:r>
          </a:p>
        </p:txBody>
      </p:sp>
      <p:sp>
        <p:nvSpPr>
          <p:cNvPr id="4" name="Arrow: Chevron 3">
            <a:extLst>
              <a:ext uri="{FF2B5EF4-FFF2-40B4-BE49-F238E27FC236}">
                <a16:creationId xmlns:a16="http://schemas.microsoft.com/office/drawing/2014/main" id="{204B9C8A-E525-3497-60A9-4BC3C784A2F3}"/>
              </a:ext>
            </a:extLst>
          </p:cNvPr>
          <p:cNvSpPr/>
          <p:nvPr/>
        </p:nvSpPr>
        <p:spPr>
          <a:xfrm>
            <a:off x="2806003" y="1433165"/>
            <a:ext cx="1863439" cy="496776"/>
          </a:xfrm>
          <a:prstGeom prst="chevron">
            <a:avLst>
              <a:gd name="adj" fmla="val 346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a:solidFill>
                  <a:schemeClr val="bg1"/>
                </a:solidFill>
              </a:rPr>
              <a:t>Stage 2</a:t>
            </a:r>
          </a:p>
          <a:p>
            <a:pPr algn="ctr"/>
            <a:r>
              <a:rPr lang="en-AU" sz="1200">
                <a:solidFill>
                  <a:schemeClr val="bg1"/>
                </a:solidFill>
              </a:rPr>
              <a:t>[Apply &amp;] Validation</a:t>
            </a:r>
          </a:p>
        </p:txBody>
      </p:sp>
      <p:sp>
        <p:nvSpPr>
          <p:cNvPr id="5" name="Arrow: Chevron 4">
            <a:extLst>
              <a:ext uri="{FF2B5EF4-FFF2-40B4-BE49-F238E27FC236}">
                <a16:creationId xmlns:a16="http://schemas.microsoft.com/office/drawing/2014/main" id="{8D6760F1-0ECD-8327-5DBD-6B0878B78513}"/>
              </a:ext>
            </a:extLst>
          </p:cNvPr>
          <p:cNvSpPr/>
          <p:nvPr/>
        </p:nvSpPr>
        <p:spPr>
          <a:xfrm>
            <a:off x="4580000" y="1432511"/>
            <a:ext cx="1863439" cy="496776"/>
          </a:xfrm>
          <a:prstGeom prst="chevron">
            <a:avLst>
              <a:gd name="adj" fmla="val 346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a:solidFill>
                  <a:schemeClr val="bg1"/>
                </a:solidFill>
              </a:rPr>
              <a:t>Stage 3</a:t>
            </a:r>
          </a:p>
          <a:p>
            <a:pPr algn="ctr"/>
            <a:r>
              <a:rPr lang="en-AU" sz="1200">
                <a:solidFill>
                  <a:schemeClr val="bg1"/>
                </a:solidFill>
              </a:rPr>
              <a:t>Assessment</a:t>
            </a:r>
          </a:p>
        </p:txBody>
      </p:sp>
      <p:sp>
        <p:nvSpPr>
          <p:cNvPr id="6" name="Arrow: Chevron 5">
            <a:extLst>
              <a:ext uri="{FF2B5EF4-FFF2-40B4-BE49-F238E27FC236}">
                <a16:creationId xmlns:a16="http://schemas.microsoft.com/office/drawing/2014/main" id="{C85FB59C-E1B6-0AE5-94F0-CBC85B9D8954}"/>
              </a:ext>
            </a:extLst>
          </p:cNvPr>
          <p:cNvSpPr/>
          <p:nvPr/>
        </p:nvSpPr>
        <p:spPr>
          <a:xfrm>
            <a:off x="6353997" y="1431857"/>
            <a:ext cx="1863439" cy="496776"/>
          </a:xfrm>
          <a:prstGeom prst="chevron">
            <a:avLst>
              <a:gd name="adj" fmla="val 346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a:solidFill>
                  <a:schemeClr val="bg1"/>
                </a:solidFill>
              </a:rPr>
              <a:t>Stage 4</a:t>
            </a:r>
          </a:p>
          <a:p>
            <a:pPr algn="ctr"/>
            <a:r>
              <a:rPr lang="en-AU" sz="1200">
                <a:solidFill>
                  <a:schemeClr val="bg1"/>
                </a:solidFill>
              </a:rPr>
              <a:t>Decision Review</a:t>
            </a:r>
          </a:p>
        </p:txBody>
      </p:sp>
      <p:sp>
        <p:nvSpPr>
          <p:cNvPr id="12" name="Arrow: Chevron 11">
            <a:extLst>
              <a:ext uri="{FF2B5EF4-FFF2-40B4-BE49-F238E27FC236}">
                <a16:creationId xmlns:a16="http://schemas.microsoft.com/office/drawing/2014/main" id="{0A52AFA2-3F3C-F522-CAEA-DA1D9EFB3618}"/>
              </a:ext>
            </a:extLst>
          </p:cNvPr>
          <p:cNvSpPr/>
          <p:nvPr/>
        </p:nvSpPr>
        <p:spPr>
          <a:xfrm>
            <a:off x="8127994" y="1431203"/>
            <a:ext cx="1863439" cy="496776"/>
          </a:xfrm>
          <a:prstGeom prst="chevron">
            <a:avLst>
              <a:gd name="adj" fmla="val 346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a:solidFill>
                  <a:schemeClr val="bg1"/>
                </a:solidFill>
              </a:rPr>
              <a:t>Stage 5</a:t>
            </a:r>
          </a:p>
          <a:p>
            <a:pPr algn="ctr"/>
            <a:r>
              <a:rPr lang="en-AU" sz="1200">
                <a:solidFill>
                  <a:schemeClr val="bg1"/>
                </a:solidFill>
              </a:rPr>
              <a:t>Instrument Mgmt.</a:t>
            </a:r>
          </a:p>
        </p:txBody>
      </p:sp>
      <p:sp>
        <p:nvSpPr>
          <p:cNvPr id="15" name="Rectangle 14">
            <a:extLst>
              <a:ext uri="{FF2B5EF4-FFF2-40B4-BE49-F238E27FC236}">
                <a16:creationId xmlns:a16="http://schemas.microsoft.com/office/drawing/2014/main" id="{23E457A1-0A80-5AA9-562E-8778B5C42BC2}"/>
              </a:ext>
            </a:extLst>
          </p:cNvPr>
          <p:cNvSpPr/>
          <p:nvPr/>
        </p:nvSpPr>
        <p:spPr>
          <a:xfrm>
            <a:off x="6192409" y="2468110"/>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Decision</a:t>
            </a:r>
          </a:p>
        </p:txBody>
      </p:sp>
      <p:sp>
        <p:nvSpPr>
          <p:cNvPr id="16" name="Rectangle 15">
            <a:extLst>
              <a:ext uri="{FF2B5EF4-FFF2-40B4-BE49-F238E27FC236}">
                <a16:creationId xmlns:a16="http://schemas.microsoft.com/office/drawing/2014/main" id="{B6A8E226-0E02-E39B-AE33-91E4086C7C5A}"/>
              </a:ext>
            </a:extLst>
          </p:cNvPr>
          <p:cNvSpPr/>
          <p:nvPr/>
        </p:nvSpPr>
        <p:spPr>
          <a:xfrm>
            <a:off x="7259320" y="2475200"/>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Decision</a:t>
            </a:r>
          </a:p>
          <a:p>
            <a:pPr algn="ctr"/>
            <a:r>
              <a:rPr lang="en-AU" sz="800">
                <a:solidFill>
                  <a:schemeClr val="bg1"/>
                </a:solidFill>
              </a:rPr>
              <a:t>Recommend</a:t>
            </a:r>
          </a:p>
        </p:txBody>
      </p:sp>
      <p:sp>
        <p:nvSpPr>
          <p:cNvPr id="17" name="Rectangle 16">
            <a:extLst>
              <a:ext uri="{FF2B5EF4-FFF2-40B4-BE49-F238E27FC236}">
                <a16:creationId xmlns:a16="http://schemas.microsoft.com/office/drawing/2014/main" id="{DA4BAA0D-3EC5-BFB9-FF20-CBE3B0342AA7}"/>
              </a:ext>
            </a:extLst>
          </p:cNvPr>
          <p:cNvSpPr/>
          <p:nvPr/>
        </p:nvSpPr>
        <p:spPr>
          <a:xfrm>
            <a:off x="8517133" y="2484136"/>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Instrument</a:t>
            </a:r>
          </a:p>
          <a:p>
            <a:pPr algn="ctr"/>
            <a:r>
              <a:rPr lang="en-AU" sz="800">
                <a:solidFill>
                  <a:schemeClr val="bg1"/>
                </a:solidFill>
              </a:rPr>
              <a:t>Management</a:t>
            </a:r>
          </a:p>
        </p:txBody>
      </p:sp>
      <p:sp>
        <p:nvSpPr>
          <p:cNvPr id="18" name="Rectangle 17">
            <a:extLst>
              <a:ext uri="{FF2B5EF4-FFF2-40B4-BE49-F238E27FC236}">
                <a16:creationId xmlns:a16="http://schemas.microsoft.com/office/drawing/2014/main" id="{B93805E9-BC12-D2FE-2741-A4EFEFF7A04C}"/>
              </a:ext>
            </a:extLst>
          </p:cNvPr>
          <p:cNvSpPr/>
          <p:nvPr/>
        </p:nvSpPr>
        <p:spPr>
          <a:xfrm>
            <a:off x="4970688" y="2485229"/>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Assessment</a:t>
            </a:r>
          </a:p>
        </p:txBody>
      </p:sp>
      <p:sp>
        <p:nvSpPr>
          <p:cNvPr id="19" name="Rectangle 18">
            <a:extLst>
              <a:ext uri="{FF2B5EF4-FFF2-40B4-BE49-F238E27FC236}">
                <a16:creationId xmlns:a16="http://schemas.microsoft.com/office/drawing/2014/main" id="{AF9EA574-F9FC-331A-FC96-FEA6964007B7}"/>
              </a:ext>
            </a:extLst>
          </p:cNvPr>
          <p:cNvSpPr/>
          <p:nvPr/>
        </p:nvSpPr>
        <p:spPr>
          <a:xfrm>
            <a:off x="3615159" y="2486253"/>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Application</a:t>
            </a:r>
          </a:p>
          <a:p>
            <a:pPr algn="ctr"/>
            <a:r>
              <a:rPr lang="en-AU" sz="800">
                <a:solidFill>
                  <a:schemeClr val="bg1"/>
                </a:solidFill>
              </a:rPr>
              <a:t>[Business]</a:t>
            </a:r>
          </a:p>
          <a:p>
            <a:pPr algn="ctr"/>
            <a:r>
              <a:rPr lang="en-AU" sz="800">
                <a:solidFill>
                  <a:schemeClr val="bg1"/>
                </a:solidFill>
              </a:rPr>
              <a:t>Validation</a:t>
            </a:r>
          </a:p>
        </p:txBody>
      </p:sp>
      <p:sp>
        <p:nvSpPr>
          <p:cNvPr id="20" name="Rectangle 19">
            <a:extLst>
              <a:ext uri="{FF2B5EF4-FFF2-40B4-BE49-F238E27FC236}">
                <a16:creationId xmlns:a16="http://schemas.microsoft.com/office/drawing/2014/main" id="{2A1FBA9C-2DC4-81ED-11DC-B53905FA951E}"/>
              </a:ext>
            </a:extLst>
          </p:cNvPr>
          <p:cNvSpPr/>
          <p:nvPr/>
        </p:nvSpPr>
        <p:spPr>
          <a:xfrm>
            <a:off x="2588766" y="2483443"/>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Application</a:t>
            </a:r>
          </a:p>
        </p:txBody>
      </p:sp>
      <p:sp>
        <p:nvSpPr>
          <p:cNvPr id="21" name="Rectangle 20">
            <a:extLst>
              <a:ext uri="{FF2B5EF4-FFF2-40B4-BE49-F238E27FC236}">
                <a16:creationId xmlns:a16="http://schemas.microsoft.com/office/drawing/2014/main" id="{B335C6E8-D3C8-12FE-78C6-486E5DB0E8D4}"/>
              </a:ext>
            </a:extLst>
          </p:cNvPr>
          <p:cNvSpPr/>
          <p:nvPr/>
        </p:nvSpPr>
        <p:spPr>
          <a:xfrm>
            <a:off x="1990119" y="392154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Enquiry</a:t>
            </a:r>
          </a:p>
        </p:txBody>
      </p:sp>
      <p:sp>
        <p:nvSpPr>
          <p:cNvPr id="33" name="Arrow: Chevron 32">
            <a:extLst>
              <a:ext uri="{FF2B5EF4-FFF2-40B4-BE49-F238E27FC236}">
                <a16:creationId xmlns:a16="http://schemas.microsoft.com/office/drawing/2014/main" id="{B4E7FD34-858A-7F0C-E3D6-0F75EDA710EA}"/>
              </a:ext>
            </a:extLst>
          </p:cNvPr>
          <p:cNvSpPr/>
          <p:nvPr/>
        </p:nvSpPr>
        <p:spPr>
          <a:xfrm>
            <a:off x="9632222" y="1637997"/>
            <a:ext cx="1265268" cy="496776"/>
          </a:xfrm>
          <a:prstGeom prst="chevron">
            <a:avLst>
              <a:gd name="adj" fmla="val 34661"/>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a:solidFill>
                  <a:schemeClr val="bg1"/>
                </a:solidFill>
              </a:rPr>
              <a:t>Compliance</a:t>
            </a:r>
          </a:p>
          <a:p>
            <a:pPr algn="ctr"/>
            <a:r>
              <a:rPr lang="en-AU" sz="1050">
                <a:solidFill>
                  <a:schemeClr val="bg1"/>
                </a:solidFill>
              </a:rPr>
              <a:t>Monitoring &amp; Reporting</a:t>
            </a:r>
          </a:p>
        </p:txBody>
      </p:sp>
      <p:sp>
        <p:nvSpPr>
          <p:cNvPr id="34" name="Rectangle 33">
            <a:extLst>
              <a:ext uri="{FF2B5EF4-FFF2-40B4-BE49-F238E27FC236}">
                <a16:creationId xmlns:a16="http://schemas.microsoft.com/office/drawing/2014/main" id="{78B482AD-10D9-4479-262C-73936982B45E}"/>
              </a:ext>
            </a:extLst>
          </p:cNvPr>
          <p:cNvSpPr/>
          <p:nvPr/>
        </p:nvSpPr>
        <p:spPr>
          <a:xfrm>
            <a:off x="9718553" y="248749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Compliance</a:t>
            </a:r>
          </a:p>
          <a:p>
            <a:pPr algn="ctr"/>
            <a:r>
              <a:rPr lang="en-AU" sz="800">
                <a:solidFill>
                  <a:schemeClr val="bg1"/>
                </a:solidFill>
              </a:rPr>
              <a:t>Monitoring</a:t>
            </a:r>
          </a:p>
        </p:txBody>
      </p:sp>
      <p:sp>
        <p:nvSpPr>
          <p:cNvPr id="43" name="Rectangle 42">
            <a:extLst>
              <a:ext uri="{FF2B5EF4-FFF2-40B4-BE49-F238E27FC236}">
                <a16:creationId xmlns:a16="http://schemas.microsoft.com/office/drawing/2014/main" id="{886C4F21-964F-A781-564D-714F32367905}"/>
              </a:ext>
            </a:extLst>
          </p:cNvPr>
          <p:cNvSpPr/>
          <p:nvPr/>
        </p:nvSpPr>
        <p:spPr>
          <a:xfrm>
            <a:off x="9140514" y="392154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Reporting and Analytics</a:t>
            </a:r>
          </a:p>
        </p:txBody>
      </p:sp>
      <p:sp>
        <p:nvSpPr>
          <p:cNvPr id="45" name="Rectangle 44">
            <a:extLst>
              <a:ext uri="{FF2B5EF4-FFF2-40B4-BE49-F238E27FC236}">
                <a16:creationId xmlns:a16="http://schemas.microsoft.com/office/drawing/2014/main" id="{56027D14-E11D-9849-2012-C2B4AC32E10A}"/>
              </a:ext>
            </a:extLst>
          </p:cNvPr>
          <p:cNvSpPr/>
          <p:nvPr/>
        </p:nvSpPr>
        <p:spPr>
          <a:xfrm>
            <a:off x="4033089" y="392154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Public</a:t>
            </a:r>
          </a:p>
          <a:p>
            <a:pPr algn="ctr"/>
            <a:r>
              <a:rPr lang="en-AU" sz="800">
                <a:solidFill>
                  <a:schemeClr val="bg1"/>
                </a:solidFill>
              </a:rPr>
              <a:t>Advertising and</a:t>
            </a:r>
          </a:p>
          <a:p>
            <a:pPr algn="ctr"/>
            <a:r>
              <a:rPr lang="en-AU" sz="800">
                <a:solidFill>
                  <a:schemeClr val="bg1"/>
                </a:solidFill>
              </a:rPr>
              <a:t>Consultation</a:t>
            </a:r>
          </a:p>
        </p:txBody>
      </p:sp>
      <p:sp>
        <p:nvSpPr>
          <p:cNvPr id="46" name="Rectangle 45">
            <a:extLst>
              <a:ext uri="{FF2B5EF4-FFF2-40B4-BE49-F238E27FC236}">
                <a16:creationId xmlns:a16="http://schemas.microsoft.com/office/drawing/2014/main" id="{D861741A-0631-AEA6-EFBD-5EB635601A3F}"/>
              </a:ext>
            </a:extLst>
          </p:cNvPr>
          <p:cNvSpPr/>
          <p:nvPr/>
        </p:nvSpPr>
        <p:spPr>
          <a:xfrm>
            <a:off x="3011604" y="392154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Expert</a:t>
            </a:r>
          </a:p>
          <a:p>
            <a:pPr algn="ctr"/>
            <a:r>
              <a:rPr lang="en-AU" sz="800">
                <a:solidFill>
                  <a:schemeClr val="bg1"/>
                </a:solidFill>
              </a:rPr>
              <a:t>Advice</a:t>
            </a:r>
          </a:p>
        </p:txBody>
      </p:sp>
      <p:sp>
        <p:nvSpPr>
          <p:cNvPr id="52" name="Rectangle 51">
            <a:extLst>
              <a:ext uri="{FF2B5EF4-FFF2-40B4-BE49-F238E27FC236}">
                <a16:creationId xmlns:a16="http://schemas.microsoft.com/office/drawing/2014/main" id="{0C5F1014-8003-CB91-E80F-6B8A48175AF4}"/>
              </a:ext>
            </a:extLst>
          </p:cNvPr>
          <p:cNvSpPr/>
          <p:nvPr/>
        </p:nvSpPr>
        <p:spPr>
          <a:xfrm>
            <a:off x="968634" y="392154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Person &amp; Party Registration </a:t>
            </a:r>
            <a:br>
              <a:rPr lang="en-AU" sz="800">
                <a:solidFill>
                  <a:schemeClr val="bg1"/>
                </a:solidFill>
              </a:rPr>
            </a:br>
            <a:r>
              <a:rPr lang="en-AU" sz="800">
                <a:solidFill>
                  <a:schemeClr val="bg1"/>
                </a:solidFill>
              </a:rPr>
              <a:t>and  Rights Management</a:t>
            </a:r>
          </a:p>
        </p:txBody>
      </p:sp>
      <p:sp>
        <p:nvSpPr>
          <p:cNvPr id="53" name="Rectangle 52">
            <a:extLst>
              <a:ext uri="{FF2B5EF4-FFF2-40B4-BE49-F238E27FC236}">
                <a16:creationId xmlns:a16="http://schemas.microsoft.com/office/drawing/2014/main" id="{277DC72F-341B-AB07-3842-95B9AEEB4E24}"/>
              </a:ext>
            </a:extLst>
          </p:cNvPr>
          <p:cNvSpPr/>
          <p:nvPr/>
        </p:nvSpPr>
        <p:spPr>
          <a:xfrm>
            <a:off x="6076059" y="392154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Fees and Payments</a:t>
            </a:r>
          </a:p>
          <a:p>
            <a:pPr algn="ctr"/>
            <a:r>
              <a:rPr lang="en-AU" sz="800">
                <a:solidFill>
                  <a:schemeClr val="bg1"/>
                </a:solidFill>
              </a:rPr>
              <a:t>(Inc. refunds, adjustments)</a:t>
            </a:r>
          </a:p>
        </p:txBody>
      </p:sp>
      <p:sp>
        <p:nvSpPr>
          <p:cNvPr id="56" name="Rectangle 55">
            <a:extLst>
              <a:ext uri="{FF2B5EF4-FFF2-40B4-BE49-F238E27FC236}">
                <a16:creationId xmlns:a16="http://schemas.microsoft.com/office/drawing/2014/main" id="{98DC39C8-43B3-C97B-710C-5A553945DFD3}"/>
              </a:ext>
            </a:extLst>
          </p:cNvPr>
          <p:cNvSpPr/>
          <p:nvPr/>
        </p:nvSpPr>
        <p:spPr>
          <a:xfrm>
            <a:off x="10162002" y="392154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Conditions</a:t>
            </a:r>
          </a:p>
          <a:p>
            <a:pPr algn="ctr"/>
            <a:r>
              <a:rPr lang="en-AU" sz="800">
                <a:solidFill>
                  <a:schemeClr val="bg1"/>
                </a:solidFill>
              </a:rPr>
              <a:t>Library</a:t>
            </a:r>
          </a:p>
          <a:p>
            <a:pPr algn="ctr"/>
            <a:r>
              <a:rPr lang="en-AU" sz="800">
                <a:solidFill>
                  <a:schemeClr val="bg1"/>
                </a:solidFill>
              </a:rPr>
              <a:t>Management</a:t>
            </a:r>
          </a:p>
        </p:txBody>
      </p:sp>
      <p:sp>
        <p:nvSpPr>
          <p:cNvPr id="59" name="Rectangle 58">
            <a:extLst>
              <a:ext uri="{FF2B5EF4-FFF2-40B4-BE49-F238E27FC236}">
                <a16:creationId xmlns:a16="http://schemas.microsoft.com/office/drawing/2014/main" id="{F5B7C470-D412-E074-3420-C99D28E906F9}"/>
              </a:ext>
            </a:extLst>
          </p:cNvPr>
          <p:cNvSpPr/>
          <p:nvPr/>
        </p:nvSpPr>
        <p:spPr>
          <a:xfrm>
            <a:off x="7097544" y="392154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Offsets</a:t>
            </a:r>
          </a:p>
          <a:p>
            <a:pPr algn="ctr"/>
            <a:r>
              <a:rPr lang="en-AU" sz="800">
                <a:solidFill>
                  <a:schemeClr val="bg1"/>
                </a:solidFill>
              </a:rPr>
              <a:t>(EPA and NV)</a:t>
            </a:r>
          </a:p>
        </p:txBody>
      </p:sp>
      <p:sp>
        <p:nvSpPr>
          <p:cNvPr id="60" name="Rectangle 59">
            <a:extLst>
              <a:ext uri="{FF2B5EF4-FFF2-40B4-BE49-F238E27FC236}">
                <a16:creationId xmlns:a16="http://schemas.microsoft.com/office/drawing/2014/main" id="{EFDE5F34-B1F3-15D9-AE0D-AF44C5C039EF}"/>
              </a:ext>
            </a:extLst>
          </p:cNvPr>
          <p:cNvSpPr/>
          <p:nvPr/>
        </p:nvSpPr>
        <p:spPr>
          <a:xfrm>
            <a:off x="8119029" y="392154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Appeals</a:t>
            </a:r>
          </a:p>
        </p:txBody>
      </p:sp>
      <p:sp>
        <p:nvSpPr>
          <p:cNvPr id="61" name="Rectangle 60">
            <a:extLst>
              <a:ext uri="{FF2B5EF4-FFF2-40B4-BE49-F238E27FC236}">
                <a16:creationId xmlns:a16="http://schemas.microsoft.com/office/drawing/2014/main" id="{AB8A9C1B-61C2-D8AE-6BB6-06EBC08BEBF6}"/>
              </a:ext>
            </a:extLst>
          </p:cNvPr>
          <p:cNvSpPr/>
          <p:nvPr/>
        </p:nvSpPr>
        <p:spPr>
          <a:xfrm>
            <a:off x="1988351" y="4619254"/>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Correspond-</a:t>
            </a:r>
            <a:r>
              <a:rPr lang="en-AU" sz="800" err="1">
                <a:solidFill>
                  <a:schemeClr val="bg1"/>
                </a:solidFill>
              </a:rPr>
              <a:t>ence</a:t>
            </a:r>
            <a:endParaRPr lang="en-AU" sz="800">
              <a:solidFill>
                <a:schemeClr val="bg1"/>
              </a:solidFill>
            </a:endParaRPr>
          </a:p>
          <a:p>
            <a:pPr algn="ctr"/>
            <a:r>
              <a:rPr lang="en-AU" sz="800">
                <a:solidFill>
                  <a:schemeClr val="bg1"/>
                </a:solidFill>
              </a:rPr>
              <a:t>Management</a:t>
            </a:r>
          </a:p>
        </p:txBody>
      </p:sp>
      <p:sp>
        <p:nvSpPr>
          <p:cNvPr id="62" name="Rectangle 61">
            <a:extLst>
              <a:ext uri="{FF2B5EF4-FFF2-40B4-BE49-F238E27FC236}">
                <a16:creationId xmlns:a16="http://schemas.microsoft.com/office/drawing/2014/main" id="{34DD67F3-B5FE-EC0A-1DEE-5AF7E3FE33D8}"/>
              </a:ext>
            </a:extLst>
          </p:cNvPr>
          <p:cNvSpPr/>
          <p:nvPr/>
        </p:nvSpPr>
        <p:spPr>
          <a:xfrm>
            <a:off x="5054574" y="3921542"/>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Requests</a:t>
            </a:r>
          </a:p>
          <a:p>
            <a:pPr algn="ctr"/>
            <a:r>
              <a:rPr lang="en-AU" sz="800">
                <a:solidFill>
                  <a:schemeClr val="bg1"/>
                </a:solidFill>
              </a:rPr>
              <a:t>for Information</a:t>
            </a:r>
          </a:p>
        </p:txBody>
      </p:sp>
      <p:sp>
        <p:nvSpPr>
          <p:cNvPr id="64" name="Rectangle 63">
            <a:extLst>
              <a:ext uri="{FF2B5EF4-FFF2-40B4-BE49-F238E27FC236}">
                <a16:creationId xmlns:a16="http://schemas.microsoft.com/office/drawing/2014/main" id="{21E999B2-D45F-15EB-39A7-B0A10543E257}"/>
              </a:ext>
            </a:extLst>
          </p:cNvPr>
          <p:cNvSpPr/>
          <p:nvPr/>
        </p:nvSpPr>
        <p:spPr>
          <a:xfrm>
            <a:off x="3007689" y="4619254"/>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Document and Record</a:t>
            </a:r>
          </a:p>
          <a:p>
            <a:pPr algn="ctr"/>
            <a:r>
              <a:rPr lang="en-AU" sz="800">
                <a:solidFill>
                  <a:schemeClr val="bg1"/>
                </a:solidFill>
              </a:rPr>
              <a:t>Templates and</a:t>
            </a:r>
          </a:p>
          <a:p>
            <a:pPr algn="ctr"/>
            <a:r>
              <a:rPr lang="en-AU" sz="800">
                <a:solidFill>
                  <a:schemeClr val="bg1"/>
                </a:solidFill>
              </a:rPr>
              <a:t>Generation</a:t>
            </a:r>
          </a:p>
        </p:txBody>
      </p:sp>
      <p:cxnSp>
        <p:nvCxnSpPr>
          <p:cNvPr id="67" name="Straight Connector 66">
            <a:extLst>
              <a:ext uri="{FF2B5EF4-FFF2-40B4-BE49-F238E27FC236}">
                <a16:creationId xmlns:a16="http://schemas.microsoft.com/office/drawing/2014/main" id="{BC4002DB-140C-BE2F-B6C2-56BED66B7072}"/>
              </a:ext>
            </a:extLst>
          </p:cNvPr>
          <p:cNvCxnSpPr>
            <a:stCxn id="4" idx="2"/>
          </p:cNvCxnSpPr>
          <p:nvPr/>
        </p:nvCxnSpPr>
        <p:spPr>
          <a:xfrm flipH="1">
            <a:off x="3042215" y="1929941"/>
            <a:ext cx="609414" cy="542023"/>
          </a:xfrm>
          <a:prstGeom prst="line">
            <a:avLst/>
          </a:prstGeom>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C023B6BE-2EEF-4927-9B12-25381110761E}"/>
              </a:ext>
            </a:extLst>
          </p:cNvPr>
          <p:cNvCxnSpPr>
            <a:stCxn id="4" idx="2"/>
            <a:endCxn id="19" idx="0"/>
          </p:cNvCxnSpPr>
          <p:nvPr/>
        </p:nvCxnSpPr>
        <p:spPr>
          <a:xfrm>
            <a:off x="3651629" y="1929941"/>
            <a:ext cx="422528" cy="556312"/>
          </a:xfrm>
          <a:prstGeom prst="line">
            <a:avLst/>
          </a:prstGeom>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99A07763-A9C4-40B1-E7B0-EBB3C924CED5}"/>
              </a:ext>
            </a:extLst>
          </p:cNvPr>
          <p:cNvCxnSpPr>
            <a:stCxn id="5" idx="2"/>
            <a:endCxn id="18" idx="0"/>
          </p:cNvCxnSpPr>
          <p:nvPr/>
        </p:nvCxnSpPr>
        <p:spPr>
          <a:xfrm>
            <a:off x="5425626" y="1929287"/>
            <a:ext cx="4060" cy="555942"/>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EA4A2BB-9401-F8A0-68A2-3151A9186AEC}"/>
              </a:ext>
            </a:extLst>
          </p:cNvPr>
          <p:cNvCxnSpPr>
            <a:stCxn id="6" idx="2"/>
            <a:endCxn id="15" idx="0"/>
          </p:cNvCxnSpPr>
          <p:nvPr/>
        </p:nvCxnSpPr>
        <p:spPr>
          <a:xfrm flipH="1">
            <a:off x="6651407" y="1928633"/>
            <a:ext cx="548216" cy="539477"/>
          </a:xfrm>
          <a:prstGeom prst="line">
            <a:avLst/>
          </a:prstGeom>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297BFDB4-AA91-1771-FB05-8FE41C132EA3}"/>
              </a:ext>
            </a:extLst>
          </p:cNvPr>
          <p:cNvCxnSpPr>
            <a:stCxn id="6" idx="2"/>
            <a:endCxn id="16" idx="0"/>
          </p:cNvCxnSpPr>
          <p:nvPr/>
        </p:nvCxnSpPr>
        <p:spPr>
          <a:xfrm>
            <a:off x="7199623" y="1928633"/>
            <a:ext cx="518695" cy="546567"/>
          </a:xfrm>
          <a:prstGeom prst="line">
            <a:avLst/>
          </a:prstGeom>
        </p:spPr>
        <p:style>
          <a:lnRef idx="2">
            <a:schemeClr val="accent1"/>
          </a:lnRef>
          <a:fillRef idx="0">
            <a:schemeClr val="accent1"/>
          </a:fillRef>
          <a:effectRef idx="1">
            <a:schemeClr val="accent1"/>
          </a:effectRef>
          <a:fontRef idx="minor">
            <a:schemeClr val="tx1"/>
          </a:fontRef>
        </p:style>
      </p:cxnSp>
      <p:cxnSp>
        <p:nvCxnSpPr>
          <p:cNvPr id="77" name="Straight Connector 76">
            <a:extLst>
              <a:ext uri="{FF2B5EF4-FFF2-40B4-BE49-F238E27FC236}">
                <a16:creationId xmlns:a16="http://schemas.microsoft.com/office/drawing/2014/main" id="{8641F7D7-6BC6-5085-DA6F-0F4B140BD9E2}"/>
              </a:ext>
            </a:extLst>
          </p:cNvPr>
          <p:cNvCxnSpPr>
            <a:stCxn id="12" idx="2"/>
            <a:endCxn id="17" idx="0"/>
          </p:cNvCxnSpPr>
          <p:nvPr/>
        </p:nvCxnSpPr>
        <p:spPr>
          <a:xfrm>
            <a:off x="8973620" y="1927979"/>
            <a:ext cx="2511" cy="556157"/>
          </a:xfrm>
          <a:prstGeom prst="line">
            <a:avLst/>
          </a:prstGeom>
        </p:spPr>
        <p:style>
          <a:lnRef idx="2">
            <a:schemeClr val="accent1"/>
          </a:lnRef>
          <a:fillRef idx="0">
            <a:schemeClr val="accent1"/>
          </a:fillRef>
          <a:effectRef idx="1">
            <a:schemeClr val="accent1"/>
          </a:effectRef>
          <a:fontRef idx="minor">
            <a:schemeClr val="tx1"/>
          </a:fontRef>
        </p:style>
      </p:cxnSp>
      <p:cxnSp>
        <p:nvCxnSpPr>
          <p:cNvPr id="79" name="Straight Connector 78">
            <a:extLst>
              <a:ext uri="{FF2B5EF4-FFF2-40B4-BE49-F238E27FC236}">
                <a16:creationId xmlns:a16="http://schemas.microsoft.com/office/drawing/2014/main" id="{03A5959F-7665-E795-6266-2751A306D546}"/>
              </a:ext>
            </a:extLst>
          </p:cNvPr>
          <p:cNvCxnSpPr>
            <a:stCxn id="33" idx="2"/>
            <a:endCxn id="34" idx="0"/>
          </p:cNvCxnSpPr>
          <p:nvPr/>
        </p:nvCxnSpPr>
        <p:spPr>
          <a:xfrm flipH="1">
            <a:off x="10177551" y="2134773"/>
            <a:ext cx="1211" cy="352719"/>
          </a:xfrm>
          <a:prstGeom prst="line">
            <a:avLst/>
          </a:prstGeom>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B45A899C-B8E8-7FC8-4E0D-9D0824FDA23E}"/>
              </a:ext>
            </a:extLst>
          </p:cNvPr>
          <p:cNvCxnSpPr>
            <a:stCxn id="12" idx="2"/>
            <a:endCxn id="34" idx="0"/>
          </p:cNvCxnSpPr>
          <p:nvPr/>
        </p:nvCxnSpPr>
        <p:spPr>
          <a:xfrm>
            <a:off x="8973620" y="1927979"/>
            <a:ext cx="1203931" cy="559513"/>
          </a:xfrm>
          <a:prstGeom prst="line">
            <a:avLst/>
          </a:prstGeom>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06FABC02-E627-44E6-4D66-47252E64A5DF}"/>
              </a:ext>
            </a:extLst>
          </p:cNvPr>
          <p:cNvCxnSpPr>
            <a:stCxn id="65" idx="2"/>
            <a:endCxn id="41" idx="0"/>
          </p:cNvCxnSpPr>
          <p:nvPr/>
        </p:nvCxnSpPr>
        <p:spPr>
          <a:xfrm>
            <a:off x="6135312" y="3267478"/>
            <a:ext cx="2528" cy="341890"/>
          </a:xfrm>
          <a:prstGeom prst="line">
            <a:avLst/>
          </a:prstGeom>
        </p:spPr>
        <p:style>
          <a:lnRef idx="2">
            <a:schemeClr val="accent1"/>
          </a:lnRef>
          <a:fillRef idx="0">
            <a:schemeClr val="accent1"/>
          </a:fillRef>
          <a:effectRef idx="1">
            <a:schemeClr val="accent1"/>
          </a:effectRef>
          <a:fontRef idx="minor">
            <a:schemeClr val="tx1"/>
          </a:fontRef>
        </p:style>
      </p:cxnSp>
      <p:sp>
        <p:nvSpPr>
          <p:cNvPr id="84" name="Rectangle 83">
            <a:extLst>
              <a:ext uri="{FF2B5EF4-FFF2-40B4-BE49-F238E27FC236}">
                <a16:creationId xmlns:a16="http://schemas.microsoft.com/office/drawing/2014/main" id="{E53F6FF8-BB33-C073-1536-1F0A9F81ABD2}"/>
              </a:ext>
            </a:extLst>
          </p:cNvPr>
          <p:cNvSpPr/>
          <p:nvPr/>
        </p:nvSpPr>
        <p:spPr>
          <a:xfrm>
            <a:off x="4027027" y="4619254"/>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Customer and Staff Dashboards</a:t>
            </a:r>
          </a:p>
        </p:txBody>
      </p:sp>
      <p:sp>
        <p:nvSpPr>
          <p:cNvPr id="85" name="Rectangle 84">
            <a:extLst>
              <a:ext uri="{FF2B5EF4-FFF2-40B4-BE49-F238E27FC236}">
                <a16:creationId xmlns:a16="http://schemas.microsoft.com/office/drawing/2014/main" id="{0D5D1C11-3D5E-7FA3-4C73-E9F0B886EFA6}"/>
              </a:ext>
            </a:extLst>
          </p:cNvPr>
          <p:cNvSpPr/>
          <p:nvPr/>
        </p:nvSpPr>
        <p:spPr>
          <a:xfrm>
            <a:off x="5046365" y="4619254"/>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Survey</a:t>
            </a:r>
          </a:p>
          <a:p>
            <a:pPr algn="ctr"/>
            <a:r>
              <a:rPr lang="en-AU" sz="800">
                <a:solidFill>
                  <a:schemeClr val="bg1"/>
                </a:solidFill>
              </a:rPr>
              <a:t>Data</a:t>
            </a:r>
          </a:p>
          <a:p>
            <a:pPr algn="ctr"/>
            <a:r>
              <a:rPr lang="en-AU" sz="800">
                <a:solidFill>
                  <a:schemeClr val="bg1"/>
                </a:solidFill>
              </a:rPr>
              <a:t>(IBSA/</a:t>
            </a:r>
            <a:r>
              <a:rPr lang="en-AU" sz="800" err="1">
                <a:solidFill>
                  <a:schemeClr val="bg1"/>
                </a:solidFill>
              </a:rPr>
              <a:t>IMSA</a:t>
            </a:r>
            <a:r>
              <a:rPr lang="en-AU" sz="800">
                <a:solidFill>
                  <a:schemeClr val="bg1"/>
                </a:solidFill>
              </a:rPr>
              <a:t>)</a:t>
            </a:r>
          </a:p>
        </p:txBody>
      </p:sp>
      <p:sp>
        <p:nvSpPr>
          <p:cNvPr id="86" name="Rectangle 85">
            <a:extLst>
              <a:ext uri="{FF2B5EF4-FFF2-40B4-BE49-F238E27FC236}">
                <a16:creationId xmlns:a16="http://schemas.microsoft.com/office/drawing/2014/main" id="{BFB5CC61-A07A-B10C-671E-2FDDD21AD80E}"/>
              </a:ext>
            </a:extLst>
          </p:cNvPr>
          <p:cNvSpPr/>
          <p:nvPr/>
        </p:nvSpPr>
        <p:spPr>
          <a:xfrm>
            <a:off x="6065703" y="4619254"/>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Notifications</a:t>
            </a:r>
          </a:p>
          <a:p>
            <a:pPr algn="ctr"/>
            <a:r>
              <a:rPr lang="en-AU" sz="800">
                <a:solidFill>
                  <a:schemeClr val="bg1"/>
                </a:solidFill>
              </a:rPr>
              <a:t>(email, portal, case </a:t>
            </a:r>
            <a:r>
              <a:rPr lang="en-AU" sz="800" err="1">
                <a:solidFill>
                  <a:schemeClr val="bg1"/>
                </a:solidFill>
              </a:rPr>
              <a:t>mgmt</a:t>
            </a:r>
            <a:r>
              <a:rPr lang="en-AU" sz="800">
                <a:solidFill>
                  <a:schemeClr val="bg1"/>
                </a:solidFill>
              </a:rPr>
              <a:t>)</a:t>
            </a:r>
          </a:p>
        </p:txBody>
      </p:sp>
      <p:sp>
        <p:nvSpPr>
          <p:cNvPr id="87" name="Rectangle 86">
            <a:extLst>
              <a:ext uri="{FF2B5EF4-FFF2-40B4-BE49-F238E27FC236}">
                <a16:creationId xmlns:a16="http://schemas.microsoft.com/office/drawing/2014/main" id="{D2B9915B-69ED-5A92-3156-17A71281BFC2}"/>
              </a:ext>
            </a:extLst>
          </p:cNvPr>
          <p:cNvSpPr/>
          <p:nvPr/>
        </p:nvSpPr>
        <p:spPr>
          <a:xfrm>
            <a:off x="7085041" y="4619254"/>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Task</a:t>
            </a:r>
          </a:p>
          <a:p>
            <a:pPr algn="ctr"/>
            <a:r>
              <a:rPr lang="en-AU" sz="800">
                <a:solidFill>
                  <a:schemeClr val="bg1"/>
                </a:solidFill>
              </a:rPr>
              <a:t>Management</a:t>
            </a:r>
          </a:p>
        </p:txBody>
      </p:sp>
      <p:sp>
        <p:nvSpPr>
          <p:cNvPr id="88" name="Rectangle 87">
            <a:extLst>
              <a:ext uri="{FF2B5EF4-FFF2-40B4-BE49-F238E27FC236}">
                <a16:creationId xmlns:a16="http://schemas.microsoft.com/office/drawing/2014/main" id="{F5873721-4CFB-01BB-12CD-C134CDF59F2A}"/>
              </a:ext>
            </a:extLst>
          </p:cNvPr>
          <p:cNvSpPr/>
          <p:nvPr/>
        </p:nvSpPr>
        <p:spPr>
          <a:xfrm>
            <a:off x="8129779" y="4619254"/>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Attachments and File Store</a:t>
            </a:r>
          </a:p>
        </p:txBody>
      </p:sp>
      <p:sp>
        <p:nvSpPr>
          <p:cNvPr id="89" name="Rectangle 88">
            <a:extLst>
              <a:ext uri="{FF2B5EF4-FFF2-40B4-BE49-F238E27FC236}">
                <a16:creationId xmlns:a16="http://schemas.microsoft.com/office/drawing/2014/main" id="{14583ECD-EAAC-95ED-8896-9264F195CECB}"/>
              </a:ext>
            </a:extLst>
          </p:cNvPr>
          <p:cNvSpPr/>
          <p:nvPr/>
        </p:nvSpPr>
        <p:spPr>
          <a:xfrm>
            <a:off x="9149118" y="4619254"/>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Geospatial Data Management</a:t>
            </a:r>
          </a:p>
          <a:p>
            <a:pPr algn="ctr"/>
            <a:r>
              <a:rPr lang="en-AU" sz="800">
                <a:solidFill>
                  <a:schemeClr val="bg1"/>
                </a:solidFill>
              </a:rPr>
              <a:t>(store, view, validate)</a:t>
            </a:r>
          </a:p>
        </p:txBody>
      </p:sp>
      <p:sp>
        <p:nvSpPr>
          <p:cNvPr id="90" name="Rectangle 89">
            <a:extLst>
              <a:ext uri="{FF2B5EF4-FFF2-40B4-BE49-F238E27FC236}">
                <a16:creationId xmlns:a16="http://schemas.microsoft.com/office/drawing/2014/main" id="{142B6F90-4EF8-90D9-BC27-0B9FF4B5139D}"/>
              </a:ext>
            </a:extLst>
          </p:cNvPr>
          <p:cNvSpPr/>
          <p:nvPr/>
        </p:nvSpPr>
        <p:spPr>
          <a:xfrm>
            <a:off x="969013" y="4619254"/>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Knowledge</a:t>
            </a:r>
          </a:p>
          <a:p>
            <a:pPr algn="ctr"/>
            <a:r>
              <a:rPr lang="en-AU" sz="800">
                <a:solidFill>
                  <a:schemeClr val="bg1"/>
                </a:solidFill>
              </a:rPr>
              <a:t>Base (staff, customers, public)</a:t>
            </a:r>
          </a:p>
        </p:txBody>
      </p:sp>
      <p:sp>
        <p:nvSpPr>
          <p:cNvPr id="94" name="TextBox 93">
            <a:extLst>
              <a:ext uri="{FF2B5EF4-FFF2-40B4-BE49-F238E27FC236}">
                <a16:creationId xmlns:a16="http://schemas.microsoft.com/office/drawing/2014/main" id="{DBB20E23-D416-FAB6-4BC8-0A26212357F7}"/>
              </a:ext>
            </a:extLst>
          </p:cNvPr>
          <p:cNvSpPr txBox="1"/>
          <p:nvPr/>
        </p:nvSpPr>
        <p:spPr>
          <a:xfrm>
            <a:off x="820790" y="5515652"/>
            <a:ext cx="3848049" cy="830997"/>
          </a:xfrm>
          <a:prstGeom prst="rect">
            <a:avLst/>
          </a:prstGeom>
          <a:solidFill>
            <a:schemeClr val="bg1">
              <a:lumMod val="95000"/>
            </a:schemeClr>
          </a:solidFill>
        </p:spPr>
        <p:txBody>
          <a:bodyPr wrap="square">
            <a:spAutoFit/>
          </a:bodyPr>
          <a:lstStyle/>
          <a:p>
            <a:r>
              <a:rPr lang="en-AU" sz="1200" b="0" i="0">
                <a:solidFill>
                  <a:srgbClr val="012C40"/>
                </a:solidFill>
                <a:effectLst/>
                <a:latin typeface="Mulish"/>
              </a:rPr>
              <a:t>Think of a </a:t>
            </a:r>
            <a:r>
              <a:rPr lang="en-AU" sz="1200" b="1" i="0">
                <a:solidFill>
                  <a:srgbClr val="012C40"/>
                </a:solidFill>
                <a:effectLst/>
                <a:latin typeface="Mulish"/>
              </a:rPr>
              <a:t>boxes</a:t>
            </a:r>
            <a:r>
              <a:rPr lang="en-AU" sz="1200" b="0" i="0">
                <a:solidFill>
                  <a:srgbClr val="012C40"/>
                </a:solidFill>
                <a:effectLst/>
                <a:latin typeface="Mulish"/>
              </a:rPr>
              <a:t> as stepping stones on the path to completing the big picture intent. Each </a:t>
            </a:r>
            <a:r>
              <a:rPr lang="en-AU" sz="1200">
                <a:solidFill>
                  <a:srgbClr val="012C40"/>
                </a:solidFill>
                <a:latin typeface="Mulish"/>
              </a:rPr>
              <a:t>include user s</a:t>
            </a:r>
            <a:r>
              <a:rPr lang="en-AU" sz="1200" b="0" i="0">
                <a:solidFill>
                  <a:srgbClr val="012C40"/>
                </a:solidFill>
                <a:effectLst/>
                <a:latin typeface="Mulish"/>
              </a:rPr>
              <a:t>tories (requirements) that, when pieced together, deliver a valuable chunk of functionality for stakeholders.</a:t>
            </a:r>
            <a:endParaRPr lang="en-AU" sz="1200"/>
          </a:p>
        </p:txBody>
      </p:sp>
      <p:pic>
        <p:nvPicPr>
          <p:cNvPr id="98" name="Graphic 97" descr="Information with solid fill">
            <a:extLst>
              <a:ext uri="{FF2B5EF4-FFF2-40B4-BE49-F238E27FC236}">
                <a16:creationId xmlns:a16="http://schemas.microsoft.com/office/drawing/2014/main" id="{2E5A75A2-EA54-7AF2-5552-ECAF24F1B20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8886" y="5695561"/>
            <a:ext cx="378216" cy="378216"/>
          </a:xfrm>
          <a:prstGeom prst="rect">
            <a:avLst/>
          </a:prstGeom>
        </p:spPr>
      </p:pic>
      <p:sp>
        <p:nvSpPr>
          <p:cNvPr id="107" name="Rectangle 106">
            <a:extLst>
              <a:ext uri="{FF2B5EF4-FFF2-40B4-BE49-F238E27FC236}">
                <a16:creationId xmlns:a16="http://schemas.microsoft.com/office/drawing/2014/main" id="{18C4D67C-078D-E876-7D64-E846EE8099AF}"/>
              </a:ext>
            </a:extLst>
          </p:cNvPr>
          <p:cNvSpPr/>
          <p:nvPr/>
        </p:nvSpPr>
        <p:spPr>
          <a:xfrm>
            <a:off x="10166282" y="4620914"/>
            <a:ext cx="917995" cy="596492"/>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Public Search and Display of Published Records</a:t>
            </a:r>
          </a:p>
        </p:txBody>
      </p:sp>
    </p:spTree>
    <p:extLst>
      <p:ext uri="{BB962C8B-B14F-4D97-AF65-F5344CB8AC3E}">
        <p14:creationId xmlns:p14="http://schemas.microsoft.com/office/powerpoint/2010/main" val="3518346986"/>
      </p:ext>
    </p:extLst>
  </p:cSld>
  <p:clrMapOvr>
    <a:masterClrMapping/>
  </p:clrMapOvr>
  <mc:AlternateContent xmlns:mc="http://schemas.openxmlformats.org/markup-compatibility/2006">
    <mc:Choice xmlns:p14="http://schemas.microsoft.com/office/powerpoint/2010/main" Requires="p14">
      <p:transition spd="slow" p14:dur="2000" advTm="8437"/>
    </mc:Choice>
    <mc:Fallback>
      <p:transition spd="slow" advTm="843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A249AA-37A4-3B3C-46BA-945A687FD2D5}"/>
            </a:ext>
          </a:extLst>
        </p:cNvPr>
        <p:cNvGrpSpPr/>
        <p:nvPr/>
      </p:nvGrpSpPr>
      <p:grpSpPr>
        <a:xfrm>
          <a:off x="0" y="0"/>
          <a:ext cx="0" cy="0"/>
          <a:chOff x="0" y="0"/>
          <a:chExt cx="0" cy="0"/>
        </a:xfrm>
      </p:grpSpPr>
      <p:sp>
        <p:nvSpPr>
          <p:cNvPr id="190" name="Rectangle 189">
            <a:extLst>
              <a:ext uri="{FF2B5EF4-FFF2-40B4-BE49-F238E27FC236}">
                <a16:creationId xmlns:a16="http://schemas.microsoft.com/office/drawing/2014/main" id="{911163AF-1CB0-F1D6-E27E-D4A4FF8ACE04}"/>
              </a:ext>
            </a:extLst>
          </p:cNvPr>
          <p:cNvSpPr/>
          <p:nvPr/>
        </p:nvSpPr>
        <p:spPr>
          <a:xfrm>
            <a:off x="10877062" y="4396740"/>
            <a:ext cx="1133963" cy="228663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C918C8D9-D694-026E-81FB-C61E23294E9D}"/>
              </a:ext>
            </a:extLst>
          </p:cNvPr>
          <p:cNvSpPr txBox="1"/>
          <p:nvPr/>
        </p:nvSpPr>
        <p:spPr>
          <a:xfrm>
            <a:off x="332946" y="219396"/>
            <a:ext cx="8506253" cy="830997"/>
          </a:xfrm>
          <a:prstGeom prst="rect">
            <a:avLst/>
          </a:prstGeom>
          <a:noFill/>
        </p:spPr>
        <p:txBody>
          <a:bodyPr wrap="square" rtlCol="0">
            <a:spAutoFit/>
          </a:bodyPr>
          <a:lstStyle/>
          <a:p>
            <a:r>
              <a:rPr lang="en-AU" sz="24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Reflection 2 - Native Vegetation Regulation</a:t>
            </a:r>
          </a:p>
          <a:p>
            <a:br>
              <a:rPr lang="en-AU" sz="1200">
                <a:solidFill>
                  <a:schemeClr val="bg1"/>
                </a:solidFill>
              </a:rPr>
            </a:br>
            <a:r>
              <a:rPr lang="en-AU" sz="1200">
                <a:solidFill>
                  <a:schemeClr val="bg1"/>
                </a:solidFill>
              </a:rPr>
              <a:t>LEVEL 2 – FUNCTIONALITY  What we captured in the 2020 Business Process Master List (epics/features/user-stories)</a:t>
            </a:r>
          </a:p>
        </p:txBody>
      </p:sp>
      <p:sp>
        <p:nvSpPr>
          <p:cNvPr id="2" name="Rectangle 1">
            <a:extLst>
              <a:ext uri="{FF2B5EF4-FFF2-40B4-BE49-F238E27FC236}">
                <a16:creationId xmlns:a16="http://schemas.microsoft.com/office/drawing/2014/main" id="{E67D07F8-9296-67FB-B72F-03F89AA5F027}"/>
              </a:ext>
            </a:extLst>
          </p:cNvPr>
          <p:cNvSpPr/>
          <p:nvPr/>
        </p:nvSpPr>
        <p:spPr>
          <a:xfrm>
            <a:off x="205849" y="1295938"/>
            <a:ext cx="847266" cy="498659"/>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Enquiry</a:t>
            </a:r>
          </a:p>
        </p:txBody>
      </p:sp>
      <p:sp>
        <p:nvSpPr>
          <p:cNvPr id="4" name="Rectangle 3">
            <a:extLst>
              <a:ext uri="{FF2B5EF4-FFF2-40B4-BE49-F238E27FC236}">
                <a16:creationId xmlns:a16="http://schemas.microsoft.com/office/drawing/2014/main" id="{FE6E29EC-7B52-1B18-D9DD-EB717A1304C1}"/>
              </a:ext>
            </a:extLst>
          </p:cNvPr>
          <p:cNvSpPr/>
          <p:nvPr/>
        </p:nvSpPr>
        <p:spPr>
          <a:xfrm>
            <a:off x="1230937" y="1295938"/>
            <a:ext cx="847266" cy="498659"/>
          </a:xfrm>
          <a:prstGeom prst="rect">
            <a:avLst/>
          </a:prstGeom>
          <a:solidFill>
            <a:schemeClr val="tx2">
              <a:lumMod val="90000"/>
              <a:lumOff val="10000"/>
            </a:schemeClr>
          </a:solidFill>
          <a:ln w="38100">
            <a:solidFill>
              <a:srgbClr val="00B0F0"/>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Application</a:t>
            </a:r>
          </a:p>
        </p:txBody>
      </p:sp>
      <p:sp>
        <p:nvSpPr>
          <p:cNvPr id="5" name="Rectangle 4">
            <a:extLst>
              <a:ext uri="{FF2B5EF4-FFF2-40B4-BE49-F238E27FC236}">
                <a16:creationId xmlns:a16="http://schemas.microsoft.com/office/drawing/2014/main" id="{0653FBB3-0FE6-9259-FC2F-9B8807DBF6C1}"/>
              </a:ext>
            </a:extLst>
          </p:cNvPr>
          <p:cNvSpPr/>
          <p:nvPr/>
        </p:nvSpPr>
        <p:spPr>
          <a:xfrm>
            <a:off x="2284706" y="1294865"/>
            <a:ext cx="2692856" cy="498659"/>
          </a:xfrm>
          <a:prstGeom prst="rect">
            <a:avLst/>
          </a:prstGeom>
          <a:solidFill>
            <a:schemeClr val="tx2">
              <a:lumMod val="90000"/>
              <a:lumOff val="10000"/>
            </a:schemeClr>
          </a:solidFill>
          <a:ln w="38100">
            <a:solidFill>
              <a:srgbClr val="00B0F0"/>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Application [Business] Validation</a:t>
            </a:r>
          </a:p>
        </p:txBody>
      </p:sp>
      <p:sp>
        <p:nvSpPr>
          <p:cNvPr id="6" name="Rectangle 5">
            <a:extLst>
              <a:ext uri="{FF2B5EF4-FFF2-40B4-BE49-F238E27FC236}">
                <a16:creationId xmlns:a16="http://schemas.microsoft.com/office/drawing/2014/main" id="{99ED64D8-2861-54BF-CCA1-98DF0B44FDD4}"/>
              </a:ext>
            </a:extLst>
          </p:cNvPr>
          <p:cNvSpPr/>
          <p:nvPr/>
        </p:nvSpPr>
        <p:spPr>
          <a:xfrm>
            <a:off x="5233150" y="1295938"/>
            <a:ext cx="847266" cy="498659"/>
          </a:xfrm>
          <a:prstGeom prst="rect">
            <a:avLst/>
          </a:prstGeom>
          <a:solidFill>
            <a:schemeClr val="tx2">
              <a:lumMod val="90000"/>
              <a:lumOff val="10000"/>
            </a:schemeClr>
          </a:solidFill>
          <a:ln w="38100">
            <a:solidFill>
              <a:srgbClr val="00B0F0"/>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Assessment</a:t>
            </a:r>
          </a:p>
        </p:txBody>
      </p:sp>
      <p:sp>
        <p:nvSpPr>
          <p:cNvPr id="12" name="Rectangle 11">
            <a:extLst>
              <a:ext uri="{FF2B5EF4-FFF2-40B4-BE49-F238E27FC236}">
                <a16:creationId xmlns:a16="http://schemas.microsoft.com/office/drawing/2014/main" id="{6658EA7C-6E5F-DEF8-83A0-9426429EBF99}"/>
              </a:ext>
            </a:extLst>
          </p:cNvPr>
          <p:cNvSpPr/>
          <p:nvPr/>
        </p:nvSpPr>
        <p:spPr>
          <a:xfrm>
            <a:off x="10190947" y="1295938"/>
            <a:ext cx="847266" cy="498659"/>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Reporting</a:t>
            </a:r>
          </a:p>
        </p:txBody>
      </p:sp>
      <p:sp>
        <p:nvSpPr>
          <p:cNvPr id="15" name="Rectangle 14">
            <a:extLst>
              <a:ext uri="{FF2B5EF4-FFF2-40B4-BE49-F238E27FC236}">
                <a16:creationId xmlns:a16="http://schemas.microsoft.com/office/drawing/2014/main" id="{95DF44DA-E047-988E-C60D-93C61A290C7D}"/>
              </a:ext>
            </a:extLst>
          </p:cNvPr>
          <p:cNvSpPr/>
          <p:nvPr/>
        </p:nvSpPr>
        <p:spPr>
          <a:xfrm>
            <a:off x="6238284" y="1295938"/>
            <a:ext cx="847266" cy="498659"/>
          </a:xfrm>
          <a:prstGeom prst="rect">
            <a:avLst/>
          </a:prstGeom>
          <a:solidFill>
            <a:schemeClr val="tx2">
              <a:lumMod val="90000"/>
              <a:lumOff val="10000"/>
            </a:schemeClr>
          </a:solidFill>
          <a:ln w="38100">
            <a:solidFill>
              <a:srgbClr val="00B0F0"/>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Decision</a:t>
            </a:r>
          </a:p>
        </p:txBody>
      </p:sp>
      <p:sp>
        <p:nvSpPr>
          <p:cNvPr id="16" name="Rectangle 15">
            <a:extLst>
              <a:ext uri="{FF2B5EF4-FFF2-40B4-BE49-F238E27FC236}">
                <a16:creationId xmlns:a16="http://schemas.microsoft.com/office/drawing/2014/main" id="{0B7ACA97-51B3-37CE-A41C-EAD112F434AC}"/>
              </a:ext>
            </a:extLst>
          </p:cNvPr>
          <p:cNvSpPr/>
          <p:nvPr/>
        </p:nvSpPr>
        <p:spPr>
          <a:xfrm>
            <a:off x="7236238" y="1295938"/>
            <a:ext cx="847266" cy="498659"/>
          </a:xfrm>
          <a:prstGeom prst="rect">
            <a:avLst/>
          </a:prstGeom>
          <a:solidFill>
            <a:schemeClr val="tx2">
              <a:lumMod val="90000"/>
              <a:lumOff val="10000"/>
            </a:schemeClr>
          </a:solidFill>
          <a:ln w="38100">
            <a:solidFill>
              <a:srgbClr val="00B0F0"/>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Decision</a:t>
            </a:r>
          </a:p>
          <a:p>
            <a:pPr algn="ctr"/>
            <a:r>
              <a:rPr lang="en-AU" sz="750">
                <a:solidFill>
                  <a:schemeClr val="bg1"/>
                </a:solidFill>
              </a:rPr>
              <a:t>Recommend</a:t>
            </a:r>
          </a:p>
        </p:txBody>
      </p:sp>
      <p:sp>
        <p:nvSpPr>
          <p:cNvPr id="17" name="Rectangle 16">
            <a:extLst>
              <a:ext uri="{FF2B5EF4-FFF2-40B4-BE49-F238E27FC236}">
                <a16:creationId xmlns:a16="http://schemas.microsoft.com/office/drawing/2014/main" id="{20A3BFAE-526D-CCF9-DB82-17E822AB05EF}"/>
              </a:ext>
            </a:extLst>
          </p:cNvPr>
          <p:cNvSpPr/>
          <p:nvPr/>
        </p:nvSpPr>
        <p:spPr>
          <a:xfrm>
            <a:off x="8221876" y="1295938"/>
            <a:ext cx="847266" cy="498659"/>
          </a:xfrm>
          <a:prstGeom prst="rect">
            <a:avLst/>
          </a:prstGeom>
          <a:solidFill>
            <a:schemeClr val="tx2">
              <a:lumMod val="90000"/>
              <a:lumOff val="10000"/>
            </a:schemeClr>
          </a:solidFill>
          <a:ln w="38100">
            <a:solidFill>
              <a:srgbClr val="00B0F0"/>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Instrument</a:t>
            </a:r>
          </a:p>
          <a:p>
            <a:pPr algn="ctr"/>
            <a:r>
              <a:rPr lang="en-AU" sz="750">
                <a:solidFill>
                  <a:schemeClr val="bg1"/>
                </a:solidFill>
              </a:rPr>
              <a:t>Management</a:t>
            </a:r>
          </a:p>
        </p:txBody>
      </p:sp>
      <p:sp>
        <p:nvSpPr>
          <p:cNvPr id="18" name="Rectangle 17">
            <a:extLst>
              <a:ext uri="{FF2B5EF4-FFF2-40B4-BE49-F238E27FC236}">
                <a16:creationId xmlns:a16="http://schemas.microsoft.com/office/drawing/2014/main" id="{043C5A96-C018-B5B6-B49A-202D5208F877}"/>
              </a:ext>
            </a:extLst>
          </p:cNvPr>
          <p:cNvSpPr/>
          <p:nvPr/>
        </p:nvSpPr>
        <p:spPr>
          <a:xfrm>
            <a:off x="9242406" y="1295938"/>
            <a:ext cx="847266" cy="498659"/>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Data</a:t>
            </a:r>
          </a:p>
        </p:txBody>
      </p:sp>
      <p:sp>
        <p:nvSpPr>
          <p:cNvPr id="19" name="Rectangle 18">
            <a:extLst>
              <a:ext uri="{FF2B5EF4-FFF2-40B4-BE49-F238E27FC236}">
                <a16:creationId xmlns:a16="http://schemas.microsoft.com/office/drawing/2014/main" id="{5FCD77EA-8E33-833F-F017-F3987DBA8F66}"/>
              </a:ext>
            </a:extLst>
          </p:cNvPr>
          <p:cNvSpPr/>
          <p:nvPr/>
        </p:nvSpPr>
        <p:spPr>
          <a:xfrm>
            <a:off x="11151210" y="1295938"/>
            <a:ext cx="847266" cy="498659"/>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Other</a:t>
            </a:r>
          </a:p>
          <a:p>
            <a:pPr algn="ctr"/>
            <a:r>
              <a:rPr lang="en-AU" sz="750">
                <a:solidFill>
                  <a:schemeClr val="bg1"/>
                </a:solidFill>
              </a:rPr>
              <a:t>Requirements</a:t>
            </a:r>
          </a:p>
        </p:txBody>
      </p:sp>
      <p:sp>
        <p:nvSpPr>
          <p:cNvPr id="20" name="Rectangle 19">
            <a:extLst>
              <a:ext uri="{FF2B5EF4-FFF2-40B4-BE49-F238E27FC236}">
                <a16:creationId xmlns:a16="http://schemas.microsoft.com/office/drawing/2014/main" id="{7D89B905-1E6E-DAF5-9EF8-395ECAA48A24}"/>
              </a:ext>
            </a:extLst>
          </p:cNvPr>
          <p:cNvSpPr/>
          <p:nvPr/>
        </p:nvSpPr>
        <p:spPr>
          <a:xfrm>
            <a:off x="196126" y="1876179"/>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Scope </a:t>
            </a:r>
          </a:p>
          <a:p>
            <a:pPr algn="ctr"/>
            <a:r>
              <a:rPr lang="en-AU" sz="750">
                <a:solidFill>
                  <a:schemeClr val="bg1"/>
                </a:solidFill>
              </a:rPr>
              <a:t>Enquiry</a:t>
            </a:r>
          </a:p>
        </p:txBody>
      </p:sp>
      <p:sp>
        <p:nvSpPr>
          <p:cNvPr id="21" name="Rectangle 20">
            <a:extLst>
              <a:ext uri="{FF2B5EF4-FFF2-40B4-BE49-F238E27FC236}">
                <a16:creationId xmlns:a16="http://schemas.microsoft.com/office/drawing/2014/main" id="{633AEA07-3E6E-C218-1602-7E5246684039}"/>
              </a:ext>
            </a:extLst>
          </p:cNvPr>
          <p:cNvSpPr/>
          <p:nvPr/>
        </p:nvSpPr>
        <p:spPr>
          <a:xfrm>
            <a:off x="196125" y="2441181"/>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Process</a:t>
            </a:r>
          </a:p>
          <a:p>
            <a:pPr algn="ctr"/>
            <a:r>
              <a:rPr lang="en-AU" sz="750">
                <a:solidFill>
                  <a:schemeClr val="bg1"/>
                </a:solidFill>
              </a:rPr>
              <a:t>Stages</a:t>
            </a:r>
          </a:p>
        </p:txBody>
      </p:sp>
      <p:sp>
        <p:nvSpPr>
          <p:cNvPr id="29" name="Rectangle 28">
            <a:extLst>
              <a:ext uri="{FF2B5EF4-FFF2-40B4-BE49-F238E27FC236}">
                <a16:creationId xmlns:a16="http://schemas.microsoft.com/office/drawing/2014/main" id="{D327DB56-3BB8-8B07-BC50-9B12B868604E}"/>
              </a:ext>
            </a:extLst>
          </p:cNvPr>
          <p:cNvSpPr/>
          <p:nvPr/>
        </p:nvSpPr>
        <p:spPr>
          <a:xfrm>
            <a:off x="1232935" y="1876179"/>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Applicants</a:t>
            </a:r>
          </a:p>
          <a:p>
            <a:pPr algn="ctr"/>
            <a:r>
              <a:rPr lang="en-AU" sz="750">
                <a:solidFill>
                  <a:schemeClr val="bg1"/>
                </a:solidFill>
              </a:rPr>
              <a:t>Identity</a:t>
            </a:r>
          </a:p>
        </p:txBody>
      </p:sp>
      <p:sp>
        <p:nvSpPr>
          <p:cNvPr id="30" name="Rectangle 29">
            <a:extLst>
              <a:ext uri="{FF2B5EF4-FFF2-40B4-BE49-F238E27FC236}">
                <a16:creationId xmlns:a16="http://schemas.microsoft.com/office/drawing/2014/main" id="{E86BC170-DF9D-9C96-EEDB-C6641405C315}"/>
              </a:ext>
            </a:extLst>
          </p:cNvPr>
          <p:cNvSpPr/>
          <p:nvPr/>
        </p:nvSpPr>
        <p:spPr>
          <a:xfrm>
            <a:off x="1232934" y="2418321"/>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Application</a:t>
            </a:r>
          </a:p>
          <a:p>
            <a:pPr algn="ctr"/>
            <a:r>
              <a:rPr lang="en-AU" sz="750">
                <a:solidFill>
                  <a:schemeClr val="bg1"/>
                </a:solidFill>
              </a:rPr>
              <a:t>Form</a:t>
            </a:r>
          </a:p>
        </p:txBody>
      </p:sp>
      <p:sp>
        <p:nvSpPr>
          <p:cNvPr id="33" name="Rectangle 32">
            <a:extLst>
              <a:ext uri="{FF2B5EF4-FFF2-40B4-BE49-F238E27FC236}">
                <a16:creationId xmlns:a16="http://schemas.microsoft.com/office/drawing/2014/main" id="{60CF8E47-6349-8566-F960-31764AA8BB65}"/>
              </a:ext>
            </a:extLst>
          </p:cNvPr>
          <p:cNvSpPr/>
          <p:nvPr/>
        </p:nvSpPr>
        <p:spPr>
          <a:xfrm>
            <a:off x="1232934" y="2960463"/>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Amendment</a:t>
            </a:r>
          </a:p>
          <a:p>
            <a:pPr algn="ctr"/>
            <a:r>
              <a:rPr lang="en-AU" sz="750">
                <a:solidFill>
                  <a:schemeClr val="bg1"/>
                </a:solidFill>
              </a:rPr>
              <a:t>Application</a:t>
            </a:r>
          </a:p>
        </p:txBody>
      </p:sp>
      <p:sp>
        <p:nvSpPr>
          <p:cNvPr id="34" name="Rectangle 33">
            <a:extLst>
              <a:ext uri="{FF2B5EF4-FFF2-40B4-BE49-F238E27FC236}">
                <a16:creationId xmlns:a16="http://schemas.microsoft.com/office/drawing/2014/main" id="{1DC8BF67-1F12-1A2E-FE28-C19646AC82DE}"/>
              </a:ext>
            </a:extLst>
          </p:cNvPr>
          <p:cNvSpPr/>
          <p:nvPr/>
        </p:nvSpPr>
        <p:spPr>
          <a:xfrm>
            <a:off x="1232933" y="5116208"/>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DEMIRS</a:t>
            </a:r>
          </a:p>
          <a:p>
            <a:pPr algn="ctr"/>
            <a:r>
              <a:rPr lang="en-AU" sz="750">
                <a:solidFill>
                  <a:schemeClr val="bg1"/>
                </a:solidFill>
              </a:rPr>
              <a:t>(access for, refer to) </a:t>
            </a:r>
          </a:p>
        </p:txBody>
      </p:sp>
      <p:sp>
        <p:nvSpPr>
          <p:cNvPr id="41" name="Rectangle 40">
            <a:extLst>
              <a:ext uri="{FF2B5EF4-FFF2-40B4-BE49-F238E27FC236}">
                <a16:creationId xmlns:a16="http://schemas.microsoft.com/office/drawing/2014/main" id="{DE35951D-0218-0947-4BA6-D42A4E3C9C61}"/>
              </a:ext>
            </a:extLst>
          </p:cNvPr>
          <p:cNvSpPr/>
          <p:nvPr/>
        </p:nvSpPr>
        <p:spPr>
          <a:xfrm>
            <a:off x="1232933" y="5658349"/>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Commonwealth</a:t>
            </a:r>
          </a:p>
          <a:p>
            <a:pPr algn="ctr"/>
            <a:r>
              <a:rPr lang="en-AU" sz="750">
                <a:solidFill>
                  <a:schemeClr val="bg1"/>
                </a:solidFill>
              </a:rPr>
              <a:t>(access to, add to, refer to)</a:t>
            </a:r>
          </a:p>
        </p:txBody>
      </p:sp>
      <p:sp>
        <p:nvSpPr>
          <p:cNvPr id="43" name="Rectangle 42">
            <a:extLst>
              <a:ext uri="{FF2B5EF4-FFF2-40B4-BE49-F238E27FC236}">
                <a16:creationId xmlns:a16="http://schemas.microsoft.com/office/drawing/2014/main" id="{903C81AF-3FEF-4469-A31D-5093C988C6EB}"/>
              </a:ext>
            </a:extLst>
          </p:cNvPr>
          <p:cNvSpPr/>
          <p:nvPr/>
        </p:nvSpPr>
        <p:spPr>
          <a:xfrm>
            <a:off x="1232933" y="4586293"/>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Business Rules</a:t>
            </a:r>
          </a:p>
        </p:txBody>
      </p:sp>
      <p:sp>
        <p:nvSpPr>
          <p:cNvPr id="45" name="Rectangle 44">
            <a:extLst>
              <a:ext uri="{FF2B5EF4-FFF2-40B4-BE49-F238E27FC236}">
                <a16:creationId xmlns:a16="http://schemas.microsoft.com/office/drawing/2014/main" id="{105F5C0F-A6FB-DD31-2065-31A9960FD718}"/>
              </a:ext>
            </a:extLst>
          </p:cNvPr>
          <p:cNvSpPr/>
          <p:nvPr/>
        </p:nvSpPr>
        <p:spPr>
          <a:xfrm>
            <a:off x="1232934" y="3502605"/>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Application </a:t>
            </a:r>
          </a:p>
          <a:p>
            <a:pPr algn="ctr"/>
            <a:r>
              <a:rPr lang="en-AU" sz="750">
                <a:solidFill>
                  <a:schemeClr val="bg1"/>
                </a:solidFill>
              </a:rPr>
              <a:t>Fee</a:t>
            </a:r>
          </a:p>
        </p:txBody>
      </p:sp>
      <p:sp>
        <p:nvSpPr>
          <p:cNvPr id="46" name="Rectangle 45">
            <a:extLst>
              <a:ext uri="{FF2B5EF4-FFF2-40B4-BE49-F238E27FC236}">
                <a16:creationId xmlns:a16="http://schemas.microsoft.com/office/drawing/2014/main" id="{2C112874-97C7-0777-57D0-13DCECA6D206}"/>
              </a:ext>
            </a:extLst>
          </p:cNvPr>
          <p:cNvSpPr/>
          <p:nvPr/>
        </p:nvSpPr>
        <p:spPr>
          <a:xfrm>
            <a:off x="1232933" y="4056378"/>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Fee </a:t>
            </a:r>
          </a:p>
          <a:p>
            <a:pPr algn="ctr"/>
            <a:r>
              <a:rPr lang="en-AU" sz="750">
                <a:solidFill>
                  <a:schemeClr val="bg1"/>
                </a:solidFill>
              </a:rPr>
              <a:t>Payment</a:t>
            </a:r>
          </a:p>
        </p:txBody>
      </p:sp>
      <p:sp>
        <p:nvSpPr>
          <p:cNvPr id="52" name="Rectangle 51">
            <a:extLst>
              <a:ext uri="{FF2B5EF4-FFF2-40B4-BE49-F238E27FC236}">
                <a16:creationId xmlns:a16="http://schemas.microsoft.com/office/drawing/2014/main" id="{1786D122-EA37-BEA8-2455-B08AC12BFEEE}"/>
              </a:ext>
            </a:extLst>
          </p:cNvPr>
          <p:cNvSpPr/>
          <p:nvPr/>
        </p:nvSpPr>
        <p:spPr>
          <a:xfrm>
            <a:off x="1232933" y="6232342"/>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EPA Referral</a:t>
            </a:r>
          </a:p>
          <a:p>
            <a:pPr algn="ctr"/>
            <a:r>
              <a:rPr lang="en-AU" sz="750">
                <a:solidFill>
                  <a:schemeClr val="bg1"/>
                </a:solidFill>
              </a:rPr>
              <a:t>(Part 4 check and link)</a:t>
            </a:r>
          </a:p>
        </p:txBody>
      </p:sp>
      <p:sp>
        <p:nvSpPr>
          <p:cNvPr id="53" name="Rectangle 52">
            <a:extLst>
              <a:ext uri="{FF2B5EF4-FFF2-40B4-BE49-F238E27FC236}">
                <a16:creationId xmlns:a16="http://schemas.microsoft.com/office/drawing/2014/main" id="{4BD114B8-8BBA-CFFD-F9E5-0138F2E94A04}"/>
              </a:ext>
            </a:extLst>
          </p:cNvPr>
          <p:cNvSpPr/>
          <p:nvPr/>
        </p:nvSpPr>
        <p:spPr>
          <a:xfrm>
            <a:off x="2261512" y="1876179"/>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Fee </a:t>
            </a:r>
          </a:p>
          <a:p>
            <a:pPr algn="ctr"/>
            <a:r>
              <a:rPr lang="en-AU" sz="750">
                <a:solidFill>
                  <a:schemeClr val="bg1"/>
                </a:solidFill>
              </a:rPr>
              <a:t>Payment</a:t>
            </a:r>
          </a:p>
        </p:txBody>
      </p:sp>
      <p:sp>
        <p:nvSpPr>
          <p:cNvPr id="54" name="Rectangle 53">
            <a:extLst>
              <a:ext uri="{FF2B5EF4-FFF2-40B4-BE49-F238E27FC236}">
                <a16:creationId xmlns:a16="http://schemas.microsoft.com/office/drawing/2014/main" id="{E0D74A71-15D0-451F-9C10-30A327384D60}"/>
              </a:ext>
            </a:extLst>
          </p:cNvPr>
          <p:cNvSpPr/>
          <p:nvPr/>
        </p:nvSpPr>
        <p:spPr>
          <a:xfrm>
            <a:off x="2261511" y="2418321"/>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Application</a:t>
            </a:r>
          </a:p>
          <a:p>
            <a:pPr algn="ctr"/>
            <a:r>
              <a:rPr lang="en-AU" sz="750">
                <a:solidFill>
                  <a:schemeClr val="bg1"/>
                </a:solidFill>
              </a:rPr>
              <a:t>Received</a:t>
            </a:r>
          </a:p>
        </p:txBody>
      </p:sp>
      <p:sp>
        <p:nvSpPr>
          <p:cNvPr id="56" name="Rectangle 55">
            <a:extLst>
              <a:ext uri="{FF2B5EF4-FFF2-40B4-BE49-F238E27FC236}">
                <a16:creationId xmlns:a16="http://schemas.microsoft.com/office/drawing/2014/main" id="{DE71BD67-1F3F-F04F-64DA-CD14B7847761}"/>
              </a:ext>
            </a:extLst>
          </p:cNvPr>
          <p:cNvSpPr/>
          <p:nvPr/>
        </p:nvSpPr>
        <p:spPr>
          <a:xfrm>
            <a:off x="2261511" y="2960463"/>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Fee </a:t>
            </a:r>
          </a:p>
          <a:p>
            <a:pPr algn="ctr"/>
            <a:r>
              <a:rPr lang="en-AU" sz="750">
                <a:solidFill>
                  <a:schemeClr val="bg1"/>
                </a:solidFill>
              </a:rPr>
              <a:t>Refund</a:t>
            </a:r>
          </a:p>
        </p:txBody>
      </p:sp>
      <p:sp>
        <p:nvSpPr>
          <p:cNvPr id="57" name="Rectangle 56">
            <a:extLst>
              <a:ext uri="{FF2B5EF4-FFF2-40B4-BE49-F238E27FC236}">
                <a16:creationId xmlns:a16="http://schemas.microsoft.com/office/drawing/2014/main" id="{10CCB421-E649-7145-3A0A-D724AA814E48}"/>
              </a:ext>
            </a:extLst>
          </p:cNvPr>
          <p:cNvSpPr/>
          <p:nvPr/>
        </p:nvSpPr>
        <p:spPr>
          <a:xfrm>
            <a:off x="2261510" y="5116208"/>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Progress</a:t>
            </a:r>
          </a:p>
          <a:p>
            <a:pPr algn="ctr"/>
            <a:r>
              <a:rPr lang="en-AU" sz="750">
                <a:solidFill>
                  <a:schemeClr val="bg1"/>
                </a:solidFill>
              </a:rPr>
              <a:t>Visualisation</a:t>
            </a:r>
          </a:p>
        </p:txBody>
      </p:sp>
      <p:sp>
        <p:nvSpPr>
          <p:cNvPr id="58" name="Rectangle 57">
            <a:extLst>
              <a:ext uri="{FF2B5EF4-FFF2-40B4-BE49-F238E27FC236}">
                <a16:creationId xmlns:a16="http://schemas.microsoft.com/office/drawing/2014/main" id="{9B38327F-4300-0E3C-E790-CB3FD251B3C1}"/>
              </a:ext>
            </a:extLst>
          </p:cNvPr>
          <p:cNvSpPr/>
          <p:nvPr/>
        </p:nvSpPr>
        <p:spPr>
          <a:xfrm>
            <a:off x="2261510" y="4586293"/>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Workload</a:t>
            </a:r>
          </a:p>
          <a:p>
            <a:pPr algn="ctr"/>
            <a:r>
              <a:rPr lang="en-AU" sz="750">
                <a:solidFill>
                  <a:schemeClr val="bg1"/>
                </a:solidFill>
              </a:rPr>
              <a:t>Management</a:t>
            </a:r>
          </a:p>
        </p:txBody>
      </p:sp>
      <p:sp>
        <p:nvSpPr>
          <p:cNvPr id="59" name="Rectangle 58">
            <a:extLst>
              <a:ext uri="{FF2B5EF4-FFF2-40B4-BE49-F238E27FC236}">
                <a16:creationId xmlns:a16="http://schemas.microsoft.com/office/drawing/2014/main" id="{5518536B-D0C6-1DC4-C718-986CF51EF216}"/>
              </a:ext>
            </a:extLst>
          </p:cNvPr>
          <p:cNvSpPr/>
          <p:nvPr/>
        </p:nvSpPr>
        <p:spPr>
          <a:xfrm>
            <a:off x="2261511" y="3502605"/>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Application </a:t>
            </a:r>
          </a:p>
          <a:p>
            <a:pPr algn="ctr"/>
            <a:r>
              <a:rPr lang="en-AU" sz="750">
                <a:solidFill>
                  <a:schemeClr val="bg1"/>
                </a:solidFill>
              </a:rPr>
              <a:t>Fee</a:t>
            </a:r>
          </a:p>
        </p:txBody>
      </p:sp>
      <p:sp>
        <p:nvSpPr>
          <p:cNvPr id="60" name="Rectangle 59">
            <a:extLst>
              <a:ext uri="{FF2B5EF4-FFF2-40B4-BE49-F238E27FC236}">
                <a16:creationId xmlns:a16="http://schemas.microsoft.com/office/drawing/2014/main" id="{0590F259-963E-CA2E-0EA7-0D984F18486B}"/>
              </a:ext>
            </a:extLst>
          </p:cNvPr>
          <p:cNvSpPr/>
          <p:nvPr/>
        </p:nvSpPr>
        <p:spPr>
          <a:xfrm>
            <a:off x="2261510" y="4056378"/>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Fee</a:t>
            </a:r>
          </a:p>
          <a:p>
            <a:pPr algn="ctr"/>
            <a:r>
              <a:rPr lang="en-AU" sz="750">
                <a:solidFill>
                  <a:schemeClr val="bg1"/>
                </a:solidFill>
              </a:rPr>
              <a:t>Amendment</a:t>
            </a:r>
          </a:p>
        </p:txBody>
      </p:sp>
      <p:sp>
        <p:nvSpPr>
          <p:cNvPr id="61" name="Rectangle 60">
            <a:extLst>
              <a:ext uri="{FF2B5EF4-FFF2-40B4-BE49-F238E27FC236}">
                <a16:creationId xmlns:a16="http://schemas.microsoft.com/office/drawing/2014/main" id="{88444D63-3A5F-1144-DA51-7691AC0F1885}"/>
              </a:ext>
            </a:extLst>
          </p:cNvPr>
          <p:cNvSpPr/>
          <p:nvPr/>
        </p:nvSpPr>
        <p:spPr>
          <a:xfrm>
            <a:off x="2261509" y="5658349"/>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Geospatial</a:t>
            </a:r>
          </a:p>
        </p:txBody>
      </p:sp>
      <p:sp>
        <p:nvSpPr>
          <p:cNvPr id="62" name="Rectangle 61">
            <a:extLst>
              <a:ext uri="{FF2B5EF4-FFF2-40B4-BE49-F238E27FC236}">
                <a16:creationId xmlns:a16="http://schemas.microsoft.com/office/drawing/2014/main" id="{64A01643-56D3-5A85-A285-61380509E788}"/>
              </a:ext>
            </a:extLst>
          </p:cNvPr>
          <p:cNvSpPr/>
          <p:nvPr/>
        </p:nvSpPr>
        <p:spPr>
          <a:xfrm>
            <a:off x="3214161" y="1869902"/>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Land </a:t>
            </a:r>
          </a:p>
          <a:p>
            <a:pPr algn="ctr"/>
            <a:r>
              <a:rPr lang="en-AU" sz="750">
                <a:solidFill>
                  <a:schemeClr val="bg1"/>
                </a:solidFill>
              </a:rPr>
              <a:t>Ownership</a:t>
            </a:r>
          </a:p>
        </p:txBody>
      </p:sp>
      <p:sp>
        <p:nvSpPr>
          <p:cNvPr id="63" name="Rectangle 62">
            <a:extLst>
              <a:ext uri="{FF2B5EF4-FFF2-40B4-BE49-F238E27FC236}">
                <a16:creationId xmlns:a16="http://schemas.microsoft.com/office/drawing/2014/main" id="{7D8CBF5D-B11C-721D-7133-822349C3FC49}"/>
              </a:ext>
            </a:extLst>
          </p:cNvPr>
          <p:cNvSpPr/>
          <p:nvPr/>
        </p:nvSpPr>
        <p:spPr>
          <a:xfrm>
            <a:off x="3214161" y="2421528"/>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CAWS &amp; RIWI</a:t>
            </a:r>
          </a:p>
          <a:p>
            <a:pPr algn="ctr"/>
            <a:r>
              <a:rPr lang="en-AU" sz="750">
                <a:solidFill>
                  <a:schemeClr val="bg1"/>
                </a:solidFill>
              </a:rPr>
              <a:t>Check / Validation</a:t>
            </a:r>
          </a:p>
        </p:txBody>
      </p:sp>
      <p:sp>
        <p:nvSpPr>
          <p:cNvPr id="64" name="Rectangle 63">
            <a:extLst>
              <a:ext uri="{FF2B5EF4-FFF2-40B4-BE49-F238E27FC236}">
                <a16:creationId xmlns:a16="http://schemas.microsoft.com/office/drawing/2014/main" id="{4B4C010F-1784-8141-E632-9362D05E53CF}"/>
              </a:ext>
            </a:extLst>
          </p:cNvPr>
          <p:cNvSpPr/>
          <p:nvPr/>
        </p:nvSpPr>
        <p:spPr>
          <a:xfrm>
            <a:off x="3208824" y="2960463"/>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Commonwealth Check / Validation</a:t>
            </a:r>
          </a:p>
        </p:txBody>
      </p:sp>
      <p:sp>
        <p:nvSpPr>
          <p:cNvPr id="65" name="Rectangle 64">
            <a:extLst>
              <a:ext uri="{FF2B5EF4-FFF2-40B4-BE49-F238E27FC236}">
                <a16:creationId xmlns:a16="http://schemas.microsoft.com/office/drawing/2014/main" id="{F4DEF1E7-2DEA-D081-9CA9-A958A923AF42}"/>
              </a:ext>
            </a:extLst>
          </p:cNvPr>
          <p:cNvSpPr/>
          <p:nvPr/>
        </p:nvSpPr>
        <p:spPr>
          <a:xfrm>
            <a:off x="3208824" y="3507978"/>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Exempt</a:t>
            </a:r>
          </a:p>
          <a:p>
            <a:pPr algn="ctr"/>
            <a:r>
              <a:rPr lang="en-AU" sz="750">
                <a:solidFill>
                  <a:schemeClr val="bg1"/>
                </a:solidFill>
              </a:rPr>
              <a:t>Check</a:t>
            </a:r>
          </a:p>
        </p:txBody>
      </p:sp>
      <p:sp>
        <p:nvSpPr>
          <p:cNvPr id="66" name="Rectangle 65">
            <a:extLst>
              <a:ext uri="{FF2B5EF4-FFF2-40B4-BE49-F238E27FC236}">
                <a16:creationId xmlns:a16="http://schemas.microsoft.com/office/drawing/2014/main" id="{7796EED9-E128-3154-5390-F3434115B5E3}"/>
              </a:ext>
            </a:extLst>
          </p:cNvPr>
          <p:cNvSpPr/>
          <p:nvPr/>
        </p:nvSpPr>
        <p:spPr>
          <a:xfrm>
            <a:off x="3208823" y="4056378"/>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Accept</a:t>
            </a:r>
          </a:p>
          <a:p>
            <a:pPr algn="ctr"/>
            <a:r>
              <a:rPr lang="en-AU" sz="750">
                <a:solidFill>
                  <a:schemeClr val="bg1"/>
                </a:solidFill>
              </a:rPr>
              <a:t>Application</a:t>
            </a:r>
          </a:p>
        </p:txBody>
      </p:sp>
      <p:sp>
        <p:nvSpPr>
          <p:cNvPr id="67" name="Rectangle 66">
            <a:extLst>
              <a:ext uri="{FF2B5EF4-FFF2-40B4-BE49-F238E27FC236}">
                <a16:creationId xmlns:a16="http://schemas.microsoft.com/office/drawing/2014/main" id="{5B52A139-467A-D2AA-804E-0134150CED40}"/>
              </a:ext>
            </a:extLst>
          </p:cNvPr>
          <p:cNvSpPr/>
          <p:nvPr/>
        </p:nvSpPr>
        <p:spPr>
          <a:xfrm>
            <a:off x="3208823" y="4603894"/>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Assessment</a:t>
            </a:r>
          </a:p>
          <a:p>
            <a:pPr algn="ctr"/>
            <a:r>
              <a:rPr lang="en-AU" sz="750">
                <a:solidFill>
                  <a:schemeClr val="bg1"/>
                </a:solidFill>
              </a:rPr>
              <a:t>Pathways</a:t>
            </a:r>
          </a:p>
        </p:txBody>
      </p:sp>
      <p:sp>
        <p:nvSpPr>
          <p:cNvPr id="68" name="Rectangle 67">
            <a:extLst>
              <a:ext uri="{FF2B5EF4-FFF2-40B4-BE49-F238E27FC236}">
                <a16:creationId xmlns:a16="http://schemas.microsoft.com/office/drawing/2014/main" id="{72579E06-E053-81AC-C167-3F70BF62AD59}"/>
              </a:ext>
            </a:extLst>
          </p:cNvPr>
          <p:cNvSpPr/>
          <p:nvPr/>
        </p:nvSpPr>
        <p:spPr>
          <a:xfrm>
            <a:off x="3208823" y="5133013"/>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Declined</a:t>
            </a:r>
          </a:p>
        </p:txBody>
      </p:sp>
      <p:sp>
        <p:nvSpPr>
          <p:cNvPr id="69" name="Rectangle 68">
            <a:extLst>
              <a:ext uri="{FF2B5EF4-FFF2-40B4-BE49-F238E27FC236}">
                <a16:creationId xmlns:a16="http://schemas.microsoft.com/office/drawing/2014/main" id="{F6D613EA-3C21-9430-5BB9-5B8029974CB3}"/>
              </a:ext>
            </a:extLst>
          </p:cNvPr>
          <p:cNvSpPr/>
          <p:nvPr/>
        </p:nvSpPr>
        <p:spPr>
          <a:xfrm>
            <a:off x="3208822" y="5669110"/>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[request]</a:t>
            </a:r>
          </a:p>
          <a:p>
            <a:pPr algn="ctr"/>
            <a:r>
              <a:rPr lang="en-AU" sz="750">
                <a:solidFill>
                  <a:schemeClr val="bg1"/>
                </a:solidFill>
              </a:rPr>
              <a:t>Further Information</a:t>
            </a:r>
          </a:p>
        </p:txBody>
      </p:sp>
      <p:sp>
        <p:nvSpPr>
          <p:cNvPr id="70" name="Rectangle 69">
            <a:extLst>
              <a:ext uri="{FF2B5EF4-FFF2-40B4-BE49-F238E27FC236}">
                <a16:creationId xmlns:a16="http://schemas.microsoft.com/office/drawing/2014/main" id="{9807CEF3-42BC-4CF6-C545-A82EAC628CA4}"/>
              </a:ext>
            </a:extLst>
          </p:cNvPr>
          <p:cNvSpPr/>
          <p:nvPr/>
        </p:nvSpPr>
        <p:spPr>
          <a:xfrm>
            <a:off x="4137355" y="1876179"/>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Native Title</a:t>
            </a:r>
          </a:p>
          <a:p>
            <a:pPr algn="ctr"/>
            <a:r>
              <a:rPr lang="en-AU" sz="750">
                <a:solidFill>
                  <a:schemeClr val="bg1"/>
                </a:solidFill>
              </a:rPr>
              <a:t>Check / Validation</a:t>
            </a:r>
          </a:p>
        </p:txBody>
      </p:sp>
      <p:sp>
        <p:nvSpPr>
          <p:cNvPr id="71" name="Rectangle 70">
            <a:extLst>
              <a:ext uri="{FF2B5EF4-FFF2-40B4-BE49-F238E27FC236}">
                <a16:creationId xmlns:a16="http://schemas.microsoft.com/office/drawing/2014/main" id="{7FA1D12F-D0F6-C44B-8F9F-884616F8CCF1}"/>
              </a:ext>
            </a:extLst>
          </p:cNvPr>
          <p:cNvSpPr/>
          <p:nvPr/>
        </p:nvSpPr>
        <p:spPr>
          <a:xfrm>
            <a:off x="4137354" y="2418321"/>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Direct</a:t>
            </a:r>
          </a:p>
          <a:p>
            <a:pPr algn="ctr"/>
            <a:r>
              <a:rPr lang="en-AU" sz="750">
                <a:solidFill>
                  <a:schemeClr val="bg1"/>
                </a:solidFill>
              </a:rPr>
              <a:t>Interests</a:t>
            </a:r>
          </a:p>
        </p:txBody>
      </p:sp>
      <p:sp>
        <p:nvSpPr>
          <p:cNvPr id="73" name="Rectangle 72">
            <a:extLst>
              <a:ext uri="{FF2B5EF4-FFF2-40B4-BE49-F238E27FC236}">
                <a16:creationId xmlns:a16="http://schemas.microsoft.com/office/drawing/2014/main" id="{8F2CF894-06BF-7175-38AB-14075C40AC29}"/>
              </a:ext>
            </a:extLst>
          </p:cNvPr>
          <p:cNvSpPr/>
          <p:nvPr/>
        </p:nvSpPr>
        <p:spPr>
          <a:xfrm>
            <a:off x="4133278" y="2960463"/>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Amendments</a:t>
            </a:r>
          </a:p>
          <a:p>
            <a:pPr algn="ctr"/>
            <a:r>
              <a:rPr lang="en-AU" sz="750">
                <a:solidFill>
                  <a:schemeClr val="bg1"/>
                </a:solidFill>
              </a:rPr>
              <a:t>Validation</a:t>
            </a:r>
          </a:p>
        </p:txBody>
      </p:sp>
      <p:sp>
        <p:nvSpPr>
          <p:cNvPr id="74" name="Rectangle 73">
            <a:extLst>
              <a:ext uri="{FF2B5EF4-FFF2-40B4-BE49-F238E27FC236}">
                <a16:creationId xmlns:a16="http://schemas.microsoft.com/office/drawing/2014/main" id="{B1D746B7-A422-B489-3847-09B095C534D1}"/>
              </a:ext>
            </a:extLst>
          </p:cNvPr>
          <p:cNvSpPr/>
          <p:nvPr/>
        </p:nvSpPr>
        <p:spPr>
          <a:xfrm>
            <a:off x="4136822" y="3502605"/>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Advertise</a:t>
            </a:r>
          </a:p>
          <a:p>
            <a:pPr algn="ctr"/>
            <a:r>
              <a:rPr lang="en-AU" sz="750">
                <a:solidFill>
                  <a:schemeClr val="bg1"/>
                </a:solidFill>
              </a:rPr>
              <a:t>Application</a:t>
            </a:r>
          </a:p>
        </p:txBody>
      </p:sp>
      <p:sp>
        <p:nvSpPr>
          <p:cNvPr id="75" name="Rectangle 74">
            <a:extLst>
              <a:ext uri="{FF2B5EF4-FFF2-40B4-BE49-F238E27FC236}">
                <a16:creationId xmlns:a16="http://schemas.microsoft.com/office/drawing/2014/main" id="{D8E8388C-FB12-FD64-D260-033E8B5A8334}"/>
              </a:ext>
            </a:extLst>
          </p:cNvPr>
          <p:cNvSpPr/>
          <p:nvPr/>
        </p:nvSpPr>
        <p:spPr>
          <a:xfrm>
            <a:off x="4131820" y="4056592"/>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Notification</a:t>
            </a:r>
          </a:p>
          <a:p>
            <a:pPr algn="ctr"/>
            <a:r>
              <a:rPr lang="en-AU" sz="750">
                <a:solidFill>
                  <a:schemeClr val="bg1"/>
                </a:solidFill>
              </a:rPr>
              <a:t>Period</a:t>
            </a:r>
          </a:p>
        </p:txBody>
      </p:sp>
      <p:sp>
        <p:nvSpPr>
          <p:cNvPr id="76" name="Rectangle 75">
            <a:extLst>
              <a:ext uri="{FF2B5EF4-FFF2-40B4-BE49-F238E27FC236}">
                <a16:creationId xmlns:a16="http://schemas.microsoft.com/office/drawing/2014/main" id="{0E9C4AE2-FA43-A337-475E-364102BD8DF3}"/>
              </a:ext>
            </a:extLst>
          </p:cNvPr>
          <p:cNvSpPr/>
          <p:nvPr/>
        </p:nvSpPr>
        <p:spPr>
          <a:xfrm>
            <a:off x="5222283" y="1869902"/>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Bioregional </a:t>
            </a:r>
          </a:p>
          <a:p>
            <a:pPr algn="ctr"/>
            <a:r>
              <a:rPr lang="en-AU" sz="750">
                <a:solidFill>
                  <a:schemeClr val="bg1"/>
                </a:solidFill>
              </a:rPr>
              <a:t>Rule Setting</a:t>
            </a:r>
          </a:p>
        </p:txBody>
      </p:sp>
      <p:sp>
        <p:nvSpPr>
          <p:cNvPr id="77" name="Rectangle 76">
            <a:extLst>
              <a:ext uri="{FF2B5EF4-FFF2-40B4-BE49-F238E27FC236}">
                <a16:creationId xmlns:a16="http://schemas.microsoft.com/office/drawing/2014/main" id="{33BB7370-00E0-EF9F-F2BD-D3002B855F84}"/>
              </a:ext>
            </a:extLst>
          </p:cNvPr>
          <p:cNvSpPr/>
          <p:nvPr/>
        </p:nvSpPr>
        <p:spPr>
          <a:xfrm>
            <a:off x="5222282" y="2412044"/>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Desktop</a:t>
            </a:r>
          </a:p>
          <a:p>
            <a:pPr algn="ctr"/>
            <a:r>
              <a:rPr lang="en-AU" sz="750">
                <a:solidFill>
                  <a:schemeClr val="bg1"/>
                </a:solidFill>
              </a:rPr>
              <a:t>Assessment</a:t>
            </a:r>
          </a:p>
        </p:txBody>
      </p:sp>
      <p:sp>
        <p:nvSpPr>
          <p:cNvPr id="78" name="Rectangle 77">
            <a:extLst>
              <a:ext uri="{FF2B5EF4-FFF2-40B4-BE49-F238E27FC236}">
                <a16:creationId xmlns:a16="http://schemas.microsoft.com/office/drawing/2014/main" id="{2A5F1EA8-5417-44C3-16C9-920FEA39FAA0}"/>
              </a:ext>
            </a:extLst>
          </p:cNvPr>
          <p:cNvSpPr/>
          <p:nvPr/>
        </p:nvSpPr>
        <p:spPr>
          <a:xfrm>
            <a:off x="5222282" y="2954185"/>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External</a:t>
            </a:r>
          </a:p>
          <a:p>
            <a:pPr algn="ctr"/>
            <a:r>
              <a:rPr lang="en-AU" sz="750">
                <a:solidFill>
                  <a:schemeClr val="bg1"/>
                </a:solidFill>
              </a:rPr>
              <a:t>Advice</a:t>
            </a:r>
          </a:p>
        </p:txBody>
      </p:sp>
      <p:sp>
        <p:nvSpPr>
          <p:cNvPr id="79" name="Rectangle 78">
            <a:extLst>
              <a:ext uri="{FF2B5EF4-FFF2-40B4-BE49-F238E27FC236}">
                <a16:creationId xmlns:a16="http://schemas.microsoft.com/office/drawing/2014/main" id="{D56EA9DD-2402-5491-CA4E-4F9A998984D4}"/>
              </a:ext>
            </a:extLst>
          </p:cNvPr>
          <p:cNvSpPr/>
          <p:nvPr/>
        </p:nvSpPr>
        <p:spPr>
          <a:xfrm>
            <a:off x="5222282" y="3496327"/>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Site</a:t>
            </a:r>
          </a:p>
          <a:p>
            <a:pPr algn="ctr"/>
            <a:r>
              <a:rPr lang="en-AU" sz="750">
                <a:solidFill>
                  <a:schemeClr val="bg1"/>
                </a:solidFill>
              </a:rPr>
              <a:t>Visit</a:t>
            </a:r>
          </a:p>
        </p:txBody>
      </p:sp>
      <p:sp>
        <p:nvSpPr>
          <p:cNvPr id="80" name="Rectangle 79">
            <a:extLst>
              <a:ext uri="{FF2B5EF4-FFF2-40B4-BE49-F238E27FC236}">
                <a16:creationId xmlns:a16="http://schemas.microsoft.com/office/drawing/2014/main" id="{3644BD8C-C317-53BF-31EA-676B49630B7A}"/>
              </a:ext>
            </a:extLst>
          </p:cNvPr>
          <p:cNvSpPr/>
          <p:nvPr/>
        </p:nvSpPr>
        <p:spPr>
          <a:xfrm>
            <a:off x="5213737" y="4056378"/>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Application</a:t>
            </a:r>
          </a:p>
          <a:p>
            <a:pPr algn="ctr"/>
            <a:r>
              <a:rPr lang="en-AU" sz="750">
                <a:solidFill>
                  <a:schemeClr val="bg1"/>
                </a:solidFill>
              </a:rPr>
              <a:t>Type</a:t>
            </a:r>
          </a:p>
        </p:txBody>
      </p:sp>
      <p:sp>
        <p:nvSpPr>
          <p:cNvPr id="81" name="Rectangle 80">
            <a:extLst>
              <a:ext uri="{FF2B5EF4-FFF2-40B4-BE49-F238E27FC236}">
                <a16:creationId xmlns:a16="http://schemas.microsoft.com/office/drawing/2014/main" id="{52E5E66D-6CD2-47B5-B2EF-9E2F0E10CD4F}"/>
              </a:ext>
            </a:extLst>
          </p:cNvPr>
          <p:cNvSpPr/>
          <p:nvPr/>
        </p:nvSpPr>
        <p:spPr>
          <a:xfrm>
            <a:off x="5222282" y="4592243"/>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Offsets</a:t>
            </a:r>
          </a:p>
        </p:txBody>
      </p:sp>
      <p:sp>
        <p:nvSpPr>
          <p:cNvPr id="82" name="Rectangle 81">
            <a:extLst>
              <a:ext uri="{FF2B5EF4-FFF2-40B4-BE49-F238E27FC236}">
                <a16:creationId xmlns:a16="http://schemas.microsoft.com/office/drawing/2014/main" id="{A66971A2-38AD-FC16-56F5-76F6283CE1F2}"/>
              </a:ext>
            </a:extLst>
          </p:cNvPr>
          <p:cNvSpPr/>
          <p:nvPr/>
        </p:nvSpPr>
        <p:spPr>
          <a:xfrm>
            <a:off x="5213736" y="5128107"/>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Survey</a:t>
            </a:r>
          </a:p>
          <a:p>
            <a:pPr algn="ctr"/>
            <a:r>
              <a:rPr lang="en-AU" sz="750">
                <a:solidFill>
                  <a:schemeClr val="bg1"/>
                </a:solidFill>
              </a:rPr>
              <a:t>Reports</a:t>
            </a:r>
          </a:p>
        </p:txBody>
      </p:sp>
      <p:sp>
        <p:nvSpPr>
          <p:cNvPr id="83" name="Rectangle 82">
            <a:extLst>
              <a:ext uri="{FF2B5EF4-FFF2-40B4-BE49-F238E27FC236}">
                <a16:creationId xmlns:a16="http://schemas.microsoft.com/office/drawing/2014/main" id="{A91499E9-A570-7360-D485-906378E03709}"/>
              </a:ext>
            </a:extLst>
          </p:cNvPr>
          <p:cNvSpPr/>
          <p:nvPr/>
        </p:nvSpPr>
        <p:spPr>
          <a:xfrm>
            <a:off x="6250859" y="1877516"/>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Decision</a:t>
            </a:r>
          </a:p>
          <a:p>
            <a:pPr algn="ctr"/>
            <a:r>
              <a:rPr lang="en-AU" sz="750">
                <a:solidFill>
                  <a:schemeClr val="bg1"/>
                </a:solidFill>
              </a:rPr>
              <a:t>[Determination]</a:t>
            </a:r>
          </a:p>
        </p:txBody>
      </p:sp>
      <p:sp>
        <p:nvSpPr>
          <p:cNvPr id="84" name="Rectangle 83">
            <a:extLst>
              <a:ext uri="{FF2B5EF4-FFF2-40B4-BE49-F238E27FC236}">
                <a16:creationId xmlns:a16="http://schemas.microsoft.com/office/drawing/2014/main" id="{0E4C798D-6A19-539A-E534-6ECAC5F1F86A}"/>
              </a:ext>
            </a:extLst>
          </p:cNvPr>
          <p:cNvSpPr/>
          <p:nvPr/>
        </p:nvSpPr>
        <p:spPr>
          <a:xfrm>
            <a:off x="6250859" y="2396016"/>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Submissions</a:t>
            </a:r>
          </a:p>
        </p:txBody>
      </p:sp>
      <p:sp>
        <p:nvSpPr>
          <p:cNvPr id="85" name="Rectangle 84">
            <a:extLst>
              <a:ext uri="{FF2B5EF4-FFF2-40B4-BE49-F238E27FC236}">
                <a16:creationId xmlns:a16="http://schemas.microsoft.com/office/drawing/2014/main" id="{8E0415D1-F882-4142-3571-9F3D0AA34595}"/>
              </a:ext>
            </a:extLst>
          </p:cNvPr>
          <p:cNvSpPr/>
          <p:nvPr/>
        </p:nvSpPr>
        <p:spPr>
          <a:xfrm>
            <a:off x="6244280" y="2934057"/>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Decision</a:t>
            </a:r>
          </a:p>
          <a:p>
            <a:pPr algn="ctr"/>
            <a:r>
              <a:rPr lang="en-AU" sz="750">
                <a:solidFill>
                  <a:schemeClr val="bg1"/>
                </a:solidFill>
              </a:rPr>
              <a:t>Package</a:t>
            </a:r>
          </a:p>
        </p:txBody>
      </p:sp>
      <p:sp>
        <p:nvSpPr>
          <p:cNvPr id="86" name="Rectangle 85">
            <a:extLst>
              <a:ext uri="{FF2B5EF4-FFF2-40B4-BE49-F238E27FC236}">
                <a16:creationId xmlns:a16="http://schemas.microsoft.com/office/drawing/2014/main" id="{AB3E0E9B-9738-4300-EC75-31E4FD15619B}"/>
              </a:ext>
            </a:extLst>
          </p:cNvPr>
          <p:cNvSpPr/>
          <p:nvPr/>
        </p:nvSpPr>
        <p:spPr>
          <a:xfrm>
            <a:off x="6250327" y="4046357"/>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Advertise</a:t>
            </a:r>
          </a:p>
          <a:p>
            <a:pPr algn="ctr"/>
            <a:r>
              <a:rPr lang="en-AU" sz="750">
                <a:solidFill>
                  <a:schemeClr val="bg1"/>
                </a:solidFill>
              </a:rPr>
              <a:t>Appeals</a:t>
            </a:r>
          </a:p>
        </p:txBody>
      </p:sp>
      <p:sp>
        <p:nvSpPr>
          <p:cNvPr id="87" name="Rectangle 86">
            <a:extLst>
              <a:ext uri="{FF2B5EF4-FFF2-40B4-BE49-F238E27FC236}">
                <a16:creationId xmlns:a16="http://schemas.microsoft.com/office/drawing/2014/main" id="{7D869B71-EC23-D57D-A551-088DC4F4E0B5}"/>
              </a:ext>
            </a:extLst>
          </p:cNvPr>
          <p:cNvSpPr/>
          <p:nvPr/>
        </p:nvSpPr>
        <p:spPr>
          <a:xfrm>
            <a:off x="6250327" y="3502605"/>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Appeals</a:t>
            </a:r>
          </a:p>
        </p:txBody>
      </p:sp>
      <p:sp>
        <p:nvSpPr>
          <p:cNvPr id="88" name="Rectangle 87">
            <a:extLst>
              <a:ext uri="{FF2B5EF4-FFF2-40B4-BE49-F238E27FC236}">
                <a16:creationId xmlns:a16="http://schemas.microsoft.com/office/drawing/2014/main" id="{3A525D74-784F-2AEB-C0AA-7AE09FB20809}"/>
              </a:ext>
            </a:extLst>
          </p:cNvPr>
          <p:cNvSpPr/>
          <p:nvPr/>
        </p:nvSpPr>
        <p:spPr>
          <a:xfrm>
            <a:off x="6242314" y="4586293"/>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Consultation</a:t>
            </a:r>
          </a:p>
        </p:txBody>
      </p:sp>
      <p:sp>
        <p:nvSpPr>
          <p:cNvPr id="89" name="Rectangle 88">
            <a:extLst>
              <a:ext uri="{FF2B5EF4-FFF2-40B4-BE49-F238E27FC236}">
                <a16:creationId xmlns:a16="http://schemas.microsoft.com/office/drawing/2014/main" id="{C873B77E-BA39-20AD-5CCD-C425FA448CA2}"/>
              </a:ext>
            </a:extLst>
          </p:cNvPr>
          <p:cNvSpPr/>
          <p:nvPr/>
        </p:nvSpPr>
        <p:spPr>
          <a:xfrm>
            <a:off x="7238673" y="1891867"/>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Appeals</a:t>
            </a:r>
          </a:p>
        </p:txBody>
      </p:sp>
      <p:sp>
        <p:nvSpPr>
          <p:cNvPr id="90" name="Rectangle 89">
            <a:extLst>
              <a:ext uri="{FF2B5EF4-FFF2-40B4-BE49-F238E27FC236}">
                <a16:creationId xmlns:a16="http://schemas.microsoft.com/office/drawing/2014/main" id="{06E6985C-B44B-F78F-4BEE-72B4E80E75BB}"/>
              </a:ext>
            </a:extLst>
          </p:cNvPr>
          <p:cNvSpPr/>
          <p:nvPr/>
        </p:nvSpPr>
        <p:spPr>
          <a:xfrm>
            <a:off x="8232085" y="1869902"/>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Correspond-</a:t>
            </a:r>
            <a:r>
              <a:rPr lang="en-AU" sz="750" err="1">
                <a:solidFill>
                  <a:schemeClr val="bg1"/>
                </a:solidFill>
              </a:rPr>
              <a:t>ance</a:t>
            </a:r>
            <a:endParaRPr lang="en-AU" sz="750">
              <a:solidFill>
                <a:schemeClr val="bg1"/>
              </a:solidFill>
            </a:endParaRPr>
          </a:p>
        </p:txBody>
      </p:sp>
      <p:sp>
        <p:nvSpPr>
          <p:cNvPr id="91" name="Rectangle 90">
            <a:extLst>
              <a:ext uri="{FF2B5EF4-FFF2-40B4-BE49-F238E27FC236}">
                <a16:creationId xmlns:a16="http://schemas.microsoft.com/office/drawing/2014/main" id="{C5EE73A9-4CF0-53FB-1AE1-DBE07E0DCECE}"/>
              </a:ext>
            </a:extLst>
          </p:cNvPr>
          <p:cNvSpPr/>
          <p:nvPr/>
        </p:nvSpPr>
        <p:spPr>
          <a:xfrm>
            <a:off x="8232085" y="2421261"/>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Workload</a:t>
            </a:r>
          </a:p>
          <a:p>
            <a:pPr algn="ctr"/>
            <a:r>
              <a:rPr lang="en-AU" sz="750">
                <a:solidFill>
                  <a:schemeClr val="bg1"/>
                </a:solidFill>
              </a:rPr>
              <a:t>Management</a:t>
            </a:r>
          </a:p>
        </p:txBody>
      </p:sp>
      <p:sp>
        <p:nvSpPr>
          <p:cNvPr id="94" name="Rectangle 93">
            <a:extLst>
              <a:ext uri="{FF2B5EF4-FFF2-40B4-BE49-F238E27FC236}">
                <a16:creationId xmlns:a16="http://schemas.microsoft.com/office/drawing/2014/main" id="{7F1CC85B-75EC-A97B-712E-5F73F40E8268}"/>
              </a:ext>
            </a:extLst>
          </p:cNvPr>
          <p:cNvSpPr/>
          <p:nvPr/>
        </p:nvSpPr>
        <p:spPr>
          <a:xfrm>
            <a:off x="8232085" y="2960463"/>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Tracking</a:t>
            </a:r>
          </a:p>
          <a:p>
            <a:pPr algn="ctr"/>
            <a:r>
              <a:rPr lang="en-AU" sz="750">
                <a:solidFill>
                  <a:schemeClr val="bg1"/>
                </a:solidFill>
              </a:rPr>
              <a:t>Subdivision</a:t>
            </a:r>
          </a:p>
          <a:p>
            <a:pPr algn="ctr"/>
            <a:r>
              <a:rPr lang="en-AU" sz="750">
                <a:solidFill>
                  <a:schemeClr val="bg1"/>
                </a:solidFill>
              </a:rPr>
              <a:t>Approvals</a:t>
            </a:r>
          </a:p>
        </p:txBody>
      </p:sp>
      <p:sp>
        <p:nvSpPr>
          <p:cNvPr id="97" name="Rectangle 96">
            <a:extLst>
              <a:ext uri="{FF2B5EF4-FFF2-40B4-BE49-F238E27FC236}">
                <a16:creationId xmlns:a16="http://schemas.microsoft.com/office/drawing/2014/main" id="{C752367E-4D2E-E5B8-A01F-7E3371938240}"/>
              </a:ext>
            </a:extLst>
          </p:cNvPr>
          <p:cNvSpPr/>
          <p:nvPr/>
        </p:nvSpPr>
        <p:spPr>
          <a:xfrm>
            <a:off x="8232085" y="3507978"/>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Compliance</a:t>
            </a:r>
          </a:p>
          <a:p>
            <a:pPr algn="ctr"/>
            <a:r>
              <a:rPr lang="en-AU" sz="750">
                <a:solidFill>
                  <a:schemeClr val="bg1"/>
                </a:solidFill>
              </a:rPr>
              <a:t>[schedule </a:t>
            </a:r>
            <a:br>
              <a:rPr lang="en-AU" sz="750">
                <a:solidFill>
                  <a:schemeClr val="bg1"/>
                </a:solidFill>
              </a:rPr>
            </a:br>
            <a:r>
              <a:rPr lang="en-AU" sz="750">
                <a:solidFill>
                  <a:schemeClr val="bg1"/>
                </a:solidFill>
              </a:rPr>
              <a:t>and reporting]</a:t>
            </a:r>
          </a:p>
        </p:txBody>
      </p:sp>
      <p:sp>
        <p:nvSpPr>
          <p:cNvPr id="107" name="Rectangle 106">
            <a:extLst>
              <a:ext uri="{FF2B5EF4-FFF2-40B4-BE49-F238E27FC236}">
                <a16:creationId xmlns:a16="http://schemas.microsoft.com/office/drawing/2014/main" id="{F995A530-7656-5E12-B756-FB94BCE1D03C}"/>
              </a:ext>
            </a:extLst>
          </p:cNvPr>
          <p:cNvSpPr/>
          <p:nvPr/>
        </p:nvSpPr>
        <p:spPr>
          <a:xfrm>
            <a:off x="9244806" y="1860377"/>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Maintain</a:t>
            </a:r>
          </a:p>
          <a:p>
            <a:pPr algn="ctr"/>
            <a:r>
              <a:rPr lang="en-AU" sz="750">
                <a:solidFill>
                  <a:schemeClr val="bg1"/>
                </a:solidFill>
              </a:rPr>
              <a:t>Offset</a:t>
            </a:r>
          </a:p>
          <a:p>
            <a:pPr algn="ctr"/>
            <a:r>
              <a:rPr lang="en-AU" sz="750">
                <a:solidFill>
                  <a:schemeClr val="bg1"/>
                </a:solidFill>
              </a:rPr>
              <a:t>Register</a:t>
            </a:r>
          </a:p>
          <a:p>
            <a:pPr algn="ctr"/>
            <a:r>
              <a:rPr lang="en-AU" sz="750">
                <a:solidFill>
                  <a:schemeClr val="bg1"/>
                </a:solidFill>
              </a:rPr>
              <a:t>(interface only)</a:t>
            </a:r>
          </a:p>
        </p:txBody>
      </p:sp>
      <p:sp>
        <p:nvSpPr>
          <p:cNvPr id="115" name="Rectangle 114">
            <a:extLst>
              <a:ext uri="{FF2B5EF4-FFF2-40B4-BE49-F238E27FC236}">
                <a16:creationId xmlns:a16="http://schemas.microsoft.com/office/drawing/2014/main" id="{8BB1B1F4-3B3B-14C8-8065-2DF99E1A9EA3}"/>
              </a:ext>
            </a:extLst>
          </p:cNvPr>
          <p:cNvSpPr/>
          <p:nvPr/>
        </p:nvSpPr>
        <p:spPr>
          <a:xfrm>
            <a:off x="9244806" y="2399222"/>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Maintain</a:t>
            </a:r>
          </a:p>
          <a:p>
            <a:pPr algn="ctr"/>
            <a:r>
              <a:rPr lang="en-AU" sz="750">
                <a:solidFill>
                  <a:schemeClr val="bg1"/>
                </a:solidFill>
              </a:rPr>
              <a:t>Reference</a:t>
            </a:r>
          </a:p>
          <a:p>
            <a:pPr algn="ctr"/>
            <a:r>
              <a:rPr lang="en-AU" sz="750">
                <a:solidFill>
                  <a:schemeClr val="bg1"/>
                </a:solidFill>
              </a:rPr>
              <a:t>Data</a:t>
            </a:r>
          </a:p>
        </p:txBody>
      </p:sp>
      <p:sp>
        <p:nvSpPr>
          <p:cNvPr id="121" name="Rectangle 120">
            <a:extLst>
              <a:ext uri="{FF2B5EF4-FFF2-40B4-BE49-F238E27FC236}">
                <a16:creationId xmlns:a16="http://schemas.microsoft.com/office/drawing/2014/main" id="{42701BCC-2EDD-E423-1B97-8AF25E0988FA}"/>
              </a:ext>
            </a:extLst>
          </p:cNvPr>
          <p:cNvSpPr/>
          <p:nvPr/>
        </p:nvSpPr>
        <p:spPr>
          <a:xfrm>
            <a:off x="9244806" y="2962632"/>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Data </a:t>
            </a:r>
          </a:p>
          <a:p>
            <a:pPr algn="ctr"/>
            <a:r>
              <a:rPr lang="en-AU" sz="750">
                <a:solidFill>
                  <a:schemeClr val="bg1"/>
                </a:solidFill>
              </a:rPr>
              <a:t>Lake</a:t>
            </a:r>
          </a:p>
        </p:txBody>
      </p:sp>
      <p:sp>
        <p:nvSpPr>
          <p:cNvPr id="143" name="Rectangle 142">
            <a:extLst>
              <a:ext uri="{FF2B5EF4-FFF2-40B4-BE49-F238E27FC236}">
                <a16:creationId xmlns:a16="http://schemas.microsoft.com/office/drawing/2014/main" id="{E2CA8949-A02D-CBBC-FDC8-D014EBA4A1D1}"/>
              </a:ext>
            </a:extLst>
          </p:cNvPr>
          <p:cNvSpPr/>
          <p:nvPr/>
        </p:nvSpPr>
        <p:spPr>
          <a:xfrm>
            <a:off x="9244806" y="3512268"/>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Data </a:t>
            </a:r>
          </a:p>
          <a:p>
            <a:pPr algn="ctr"/>
            <a:r>
              <a:rPr lang="en-AU" sz="750">
                <a:solidFill>
                  <a:schemeClr val="bg1"/>
                </a:solidFill>
              </a:rPr>
              <a:t>Sharing</a:t>
            </a:r>
          </a:p>
        </p:txBody>
      </p:sp>
      <p:sp>
        <p:nvSpPr>
          <p:cNvPr id="144" name="Rectangle 143">
            <a:extLst>
              <a:ext uri="{FF2B5EF4-FFF2-40B4-BE49-F238E27FC236}">
                <a16:creationId xmlns:a16="http://schemas.microsoft.com/office/drawing/2014/main" id="{ECDF871E-FA92-A590-A848-1995559D45CB}"/>
              </a:ext>
            </a:extLst>
          </p:cNvPr>
          <p:cNvSpPr/>
          <p:nvPr/>
        </p:nvSpPr>
        <p:spPr>
          <a:xfrm>
            <a:off x="9244805" y="4046357"/>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Record</a:t>
            </a:r>
          </a:p>
          <a:p>
            <a:pPr algn="ctr"/>
            <a:r>
              <a:rPr lang="en-AU" sz="750">
                <a:solidFill>
                  <a:schemeClr val="bg1"/>
                </a:solidFill>
              </a:rPr>
              <a:t>Keeping</a:t>
            </a:r>
          </a:p>
        </p:txBody>
      </p:sp>
      <p:sp>
        <p:nvSpPr>
          <p:cNvPr id="145" name="Rectangle 144">
            <a:extLst>
              <a:ext uri="{FF2B5EF4-FFF2-40B4-BE49-F238E27FC236}">
                <a16:creationId xmlns:a16="http://schemas.microsoft.com/office/drawing/2014/main" id="{01224ED3-99D3-EF6A-FACD-3BACDFFEE9BF}"/>
              </a:ext>
            </a:extLst>
          </p:cNvPr>
          <p:cNvSpPr/>
          <p:nvPr/>
        </p:nvSpPr>
        <p:spPr>
          <a:xfrm>
            <a:off x="9235125" y="4595993"/>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Maintain</a:t>
            </a:r>
          </a:p>
          <a:p>
            <a:pPr algn="ctr"/>
            <a:r>
              <a:rPr lang="en-AU" sz="750">
                <a:solidFill>
                  <a:schemeClr val="bg1"/>
                </a:solidFill>
              </a:rPr>
              <a:t>Statistics</a:t>
            </a:r>
          </a:p>
        </p:txBody>
      </p:sp>
      <p:sp>
        <p:nvSpPr>
          <p:cNvPr id="146" name="Rectangle 145">
            <a:extLst>
              <a:ext uri="{FF2B5EF4-FFF2-40B4-BE49-F238E27FC236}">
                <a16:creationId xmlns:a16="http://schemas.microsoft.com/office/drawing/2014/main" id="{5A344227-27D5-79D8-E2F2-A809F2DB03D5}"/>
              </a:ext>
            </a:extLst>
          </p:cNvPr>
          <p:cNvSpPr/>
          <p:nvPr/>
        </p:nvSpPr>
        <p:spPr>
          <a:xfrm>
            <a:off x="10186729" y="1869902"/>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Reporting</a:t>
            </a:r>
          </a:p>
        </p:txBody>
      </p:sp>
      <p:sp>
        <p:nvSpPr>
          <p:cNvPr id="147" name="Rectangle 146">
            <a:extLst>
              <a:ext uri="{FF2B5EF4-FFF2-40B4-BE49-F238E27FC236}">
                <a16:creationId xmlns:a16="http://schemas.microsoft.com/office/drawing/2014/main" id="{A38D742B-7955-BD8D-FDDF-0B0938CB09E7}"/>
              </a:ext>
            </a:extLst>
          </p:cNvPr>
          <p:cNvSpPr/>
          <p:nvPr/>
        </p:nvSpPr>
        <p:spPr>
          <a:xfrm>
            <a:off x="10186729" y="2427797"/>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err="1">
                <a:solidFill>
                  <a:schemeClr val="bg1"/>
                </a:solidFill>
              </a:rPr>
              <a:t>KPI</a:t>
            </a:r>
            <a:endParaRPr lang="en-AU" sz="750">
              <a:solidFill>
                <a:schemeClr val="bg1"/>
              </a:solidFill>
            </a:endParaRPr>
          </a:p>
          <a:p>
            <a:pPr algn="ctr"/>
            <a:r>
              <a:rPr lang="en-AU" sz="750">
                <a:solidFill>
                  <a:schemeClr val="bg1"/>
                </a:solidFill>
              </a:rPr>
              <a:t>Reporting</a:t>
            </a:r>
          </a:p>
        </p:txBody>
      </p:sp>
      <p:sp>
        <p:nvSpPr>
          <p:cNvPr id="148" name="Rectangle 147">
            <a:extLst>
              <a:ext uri="{FF2B5EF4-FFF2-40B4-BE49-F238E27FC236}">
                <a16:creationId xmlns:a16="http://schemas.microsoft.com/office/drawing/2014/main" id="{CA5DA0F1-4BEE-1CEB-6191-975393079E1A}"/>
              </a:ext>
            </a:extLst>
          </p:cNvPr>
          <p:cNvSpPr/>
          <p:nvPr/>
        </p:nvSpPr>
        <p:spPr>
          <a:xfrm>
            <a:off x="11166934" y="1891867"/>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Workload</a:t>
            </a:r>
          </a:p>
          <a:p>
            <a:pPr algn="ctr"/>
            <a:r>
              <a:rPr lang="en-AU" sz="750">
                <a:solidFill>
                  <a:schemeClr val="bg1"/>
                </a:solidFill>
              </a:rPr>
              <a:t>Management</a:t>
            </a:r>
          </a:p>
        </p:txBody>
      </p:sp>
      <p:sp>
        <p:nvSpPr>
          <p:cNvPr id="149" name="Rectangle 148">
            <a:extLst>
              <a:ext uri="{FF2B5EF4-FFF2-40B4-BE49-F238E27FC236}">
                <a16:creationId xmlns:a16="http://schemas.microsoft.com/office/drawing/2014/main" id="{C64B2711-0A0C-90C1-791A-A7888351DE72}"/>
              </a:ext>
            </a:extLst>
          </p:cNvPr>
          <p:cNvSpPr/>
          <p:nvPr/>
        </p:nvSpPr>
        <p:spPr>
          <a:xfrm>
            <a:off x="11166933" y="2444923"/>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Record</a:t>
            </a:r>
          </a:p>
          <a:p>
            <a:pPr algn="ctr"/>
            <a:r>
              <a:rPr lang="en-AU" sz="750">
                <a:solidFill>
                  <a:schemeClr val="bg1"/>
                </a:solidFill>
              </a:rPr>
              <a:t>Keeping</a:t>
            </a:r>
          </a:p>
        </p:txBody>
      </p:sp>
      <p:sp>
        <p:nvSpPr>
          <p:cNvPr id="150" name="Rectangle 149">
            <a:extLst>
              <a:ext uri="{FF2B5EF4-FFF2-40B4-BE49-F238E27FC236}">
                <a16:creationId xmlns:a16="http://schemas.microsoft.com/office/drawing/2014/main" id="{C8C7109C-80E0-CB5D-B149-4985C14C0F9A}"/>
              </a:ext>
            </a:extLst>
          </p:cNvPr>
          <p:cNvSpPr/>
          <p:nvPr/>
        </p:nvSpPr>
        <p:spPr>
          <a:xfrm>
            <a:off x="11166933" y="3001810"/>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Customer</a:t>
            </a:r>
          </a:p>
          <a:p>
            <a:pPr algn="ctr"/>
            <a:r>
              <a:rPr lang="en-AU" sz="750">
                <a:solidFill>
                  <a:schemeClr val="bg1"/>
                </a:solidFill>
              </a:rPr>
              <a:t>Information</a:t>
            </a:r>
          </a:p>
        </p:txBody>
      </p:sp>
      <p:sp>
        <p:nvSpPr>
          <p:cNvPr id="151" name="Rectangle 150">
            <a:extLst>
              <a:ext uri="{FF2B5EF4-FFF2-40B4-BE49-F238E27FC236}">
                <a16:creationId xmlns:a16="http://schemas.microsoft.com/office/drawing/2014/main" id="{B5F684E9-FE9E-9242-81CC-F4ECC131C395}"/>
              </a:ext>
            </a:extLst>
          </p:cNvPr>
          <p:cNvSpPr/>
          <p:nvPr/>
        </p:nvSpPr>
        <p:spPr>
          <a:xfrm>
            <a:off x="11166932" y="3568223"/>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Document</a:t>
            </a:r>
          </a:p>
          <a:p>
            <a:pPr algn="ctr"/>
            <a:r>
              <a:rPr lang="en-AU" sz="750">
                <a:solidFill>
                  <a:schemeClr val="bg1"/>
                </a:solidFill>
              </a:rPr>
              <a:t>Management</a:t>
            </a:r>
          </a:p>
        </p:txBody>
      </p:sp>
      <p:cxnSp>
        <p:nvCxnSpPr>
          <p:cNvPr id="175" name="Straight Arrow Connector 174">
            <a:extLst>
              <a:ext uri="{FF2B5EF4-FFF2-40B4-BE49-F238E27FC236}">
                <a16:creationId xmlns:a16="http://schemas.microsoft.com/office/drawing/2014/main" id="{598F31E9-AA1A-0545-4D21-EB53E0213679}"/>
              </a:ext>
            </a:extLst>
          </p:cNvPr>
          <p:cNvCxnSpPr>
            <a:stCxn id="4" idx="3"/>
            <a:endCxn id="5" idx="1"/>
          </p:cNvCxnSpPr>
          <p:nvPr/>
        </p:nvCxnSpPr>
        <p:spPr>
          <a:xfrm flipV="1">
            <a:off x="2078203" y="1544194"/>
            <a:ext cx="206503" cy="107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7" name="Straight Arrow Connector 176">
            <a:extLst>
              <a:ext uri="{FF2B5EF4-FFF2-40B4-BE49-F238E27FC236}">
                <a16:creationId xmlns:a16="http://schemas.microsoft.com/office/drawing/2014/main" id="{BF2A35F6-0369-BBFA-66DC-FA2417C5EA1E}"/>
              </a:ext>
            </a:extLst>
          </p:cNvPr>
          <p:cNvCxnSpPr>
            <a:stCxn id="5" idx="3"/>
            <a:endCxn id="6" idx="1"/>
          </p:cNvCxnSpPr>
          <p:nvPr/>
        </p:nvCxnSpPr>
        <p:spPr>
          <a:xfrm>
            <a:off x="4977563" y="1544194"/>
            <a:ext cx="255587" cy="107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9" name="Straight Arrow Connector 178">
            <a:extLst>
              <a:ext uri="{FF2B5EF4-FFF2-40B4-BE49-F238E27FC236}">
                <a16:creationId xmlns:a16="http://schemas.microsoft.com/office/drawing/2014/main" id="{9B581953-E8D1-6301-3120-E43A46B1BCC3}"/>
              </a:ext>
            </a:extLst>
          </p:cNvPr>
          <p:cNvCxnSpPr>
            <a:stCxn id="6" idx="3"/>
            <a:endCxn id="15" idx="1"/>
          </p:cNvCxnSpPr>
          <p:nvPr/>
        </p:nvCxnSpPr>
        <p:spPr>
          <a:xfrm>
            <a:off x="6080416" y="1545267"/>
            <a:ext cx="15786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1" name="Straight Arrow Connector 180">
            <a:extLst>
              <a:ext uri="{FF2B5EF4-FFF2-40B4-BE49-F238E27FC236}">
                <a16:creationId xmlns:a16="http://schemas.microsoft.com/office/drawing/2014/main" id="{DB67FD47-7F9C-7219-BF14-00A878FFDE37}"/>
              </a:ext>
            </a:extLst>
          </p:cNvPr>
          <p:cNvCxnSpPr>
            <a:cxnSpLocks/>
            <a:stCxn id="15" idx="3"/>
            <a:endCxn id="16" idx="1"/>
          </p:cNvCxnSpPr>
          <p:nvPr/>
        </p:nvCxnSpPr>
        <p:spPr>
          <a:xfrm>
            <a:off x="7085550" y="1545267"/>
            <a:ext cx="15068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3" name="Straight Arrow Connector 182">
            <a:extLst>
              <a:ext uri="{FF2B5EF4-FFF2-40B4-BE49-F238E27FC236}">
                <a16:creationId xmlns:a16="http://schemas.microsoft.com/office/drawing/2014/main" id="{1A443F08-A34E-2BF1-D5AC-B75685356585}"/>
              </a:ext>
            </a:extLst>
          </p:cNvPr>
          <p:cNvCxnSpPr>
            <a:cxnSpLocks/>
            <a:stCxn id="16" idx="3"/>
          </p:cNvCxnSpPr>
          <p:nvPr/>
        </p:nvCxnSpPr>
        <p:spPr>
          <a:xfrm>
            <a:off x="8083505" y="1545267"/>
            <a:ext cx="17353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86" name="Rectangle 185">
            <a:extLst>
              <a:ext uri="{FF2B5EF4-FFF2-40B4-BE49-F238E27FC236}">
                <a16:creationId xmlns:a16="http://schemas.microsoft.com/office/drawing/2014/main" id="{A8AC9BB9-FB3D-BCC3-79E8-841AD2F162D7}"/>
              </a:ext>
            </a:extLst>
          </p:cNvPr>
          <p:cNvSpPr/>
          <p:nvPr/>
        </p:nvSpPr>
        <p:spPr>
          <a:xfrm>
            <a:off x="11034451" y="6080808"/>
            <a:ext cx="847266" cy="498659"/>
          </a:xfrm>
          <a:prstGeom prst="rect">
            <a:avLst/>
          </a:prstGeom>
          <a:solidFill>
            <a:srgbClr val="01678F"/>
          </a:solidFill>
          <a:ln w="381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i="1">
                <a:solidFill>
                  <a:schemeClr val="bg1"/>
                </a:solidFill>
              </a:rPr>
              <a:t>Common in EO for current state build</a:t>
            </a:r>
          </a:p>
        </p:txBody>
      </p:sp>
      <p:pic>
        <p:nvPicPr>
          <p:cNvPr id="187" name="Graphic 186" descr="Information with solid fill">
            <a:extLst>
              <a:ext uri="{FF2B5EF4-FFF2-40B4-BE49-F238E27FC236}">
                <a16:creationId xmlns:a16="http://schemas.microsoft.com/office/drawing/2014/main" id="{87F715BA-4742-7EF4-CBAB-604F16BA84C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254935" y="4155255"/>
            <a:ext cx="378216" cy="378216"/>
          </a:xfrm>
          <a:prstGeom prst="rect">
            <a:avLst/>
          </a:prstGeom>
        </p:spPr>
      </p:pic>
      <p:sp>
        <p:nvSpPr>
          <p:cNvPr id="188" name="Rectangle 187">
            <a:extLst>
              <a:ext uri="{FF2B5EF4-FFF2-40B4-BE49-F238E27FC236}">
                <a16:creationId xmlns:a16="http://schemas.microsoft.com/office/drawing/2014/main" id="{98968D93-8E2A-53B7-7BC6-289E572A5F28}"/>
              </a:ext>
            </a:extLst>
          </p:cNvPr>
          <p:cNvSpPr/>
          <p:nvPr/>
        </p:nvSpPr>
        <p:spPr>
          <a:xfrm>
            <a:off x="11029051" y="5485862"/>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Features in the BPML with </a:t>
            </a:r>
            <a:br>
              <a:rPr lang="en-AU" sz="750">
                <a:solidFill>
                  <a:schemeClr val="bg1"/>
                </a:solidFill>
              </a:rPr>
            </a:br>
            <a:r>
              <a:rPr lang="en-AU" sz="750">
                <a:solidFill>
                  <a:schemeClr val="bg1"/>
                </a:solidFill>
              </a:rPr>
              <a:t>user stories / requirements</a:t>
            </a:r>
          </a:p>
        </p:txBody>
      </p:sp>
      <p:sp>
        <p:nvSpPr>
          <p:cNvPr id="189" name="Rectangle 188">
            <a:extLst>
              <a:ext uri="{FF2B5EF4-FFF2-40B4-BE49-F238E27FC236}">
                <a16:creationId xmlns:a16="http://schemas.microsoft.com/office/drawing/2014/main" id="{E975EA40-06FE-218E-EE40-47FEBE42A15F}"/>
              </a:ext>
            </a:extLst>
          </p:cNvPr>
          <p:cNvSpPr/>
          <p:nvPr/>
        </p:nvSpPr>
        <p:spPr>
          <a:xfrm>
            <a:off x="11029051" y="4916531"/>
            <a:ext cx="847266" cy="498659"/>
          </a:xfrm>
          <a:prstGeom prst="rect">
            <a:avLst/>
          </a:prstGeom>
          <a:solidFill>
            <a:schemeClr val="tx2">
              <a:lumMod val="90000"/>
              <a:lumOff val="1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EPICS in the BPML with 1 or more features</a:t>
            </a:r>
          </a:p>
        </p:txBody>
      </p:sp>
      <p:sp>
        <p:nvSpPr>
          <p:cNvPr id="192" name="Rectangle 191">
            <a:extLst>
              <a:ext uri="{FF2B5EF4-FFF2-40B4-BE49-F238E27FC236}">
                <a16:creationId xmlns:a16="http://schemas.microsoft.com/office/drawing/2014/main" id="{3D246F95-9C5F-4DD6-1048-9C101EF8D25C}"/>
              </a:ext>
            </a:extLst>
          </p:cNvPr>
          <p:cNvSpPr/>
          <p:nvPr/>
        </p:nvSpPr>
        <p:spPr>
          <a:xfrm>
            <a:off x="2251984" y="6219520"/>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External Agency (gen docs, notify)</a:t>
            </a:r>
          </a:p>
        </p:txBody>
      </p:sp>
      <p:sp>
        <p:nvSpPr>
          <p:cNvPr id="3" name="Rectangle 2">
            <a:extLst>
              <a:ext uri="{FF2B5EF4-FFF2-40B4-BE49-F238E27FC236}">
                <a16:creationId xmlns:a16="http://schemas.microsoft.com/office/drawing/2014/main" id="{D02FAD7A-59BF-904D-8492-323B4698E839}"/>
              </a:ext>
            </a:extLst>
          </p:cNvPr>
          <p:cNvSpPr/>
          <p:nvPr/>
        </p:nvSpPr>
        <p:spPr>
          <a:xfrm>
            <a:off x="3188210" y="6216625"/>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Interested Parties</a:t>
            </a:r>
          </a:p>
        </p:txBody>
      </p:sp>
      <p:sp>
        <p:nvSpPr>
          <p:cNvPr id="7" name="Oval 6">
            <a:extLst>
              <a:ext uri="{FF2B5EF4-FFF2-40B4-BE49-F238E27FC236}">
                <a16:creationId xmlns:a16="http://schemas.microsoft.com/office/drawing/2014/main" id="{2FFD7BC0-75C2-3589-2541-E598CBD13A1C}"/>
              </a:ext>
            </a:extLst>
          </p:cNvPr>
          <p:cNvSpPr/>
          <p:nvPr/>
        </p:nvSpPr>
        <p:spPr>
          <a:xfrm>
            <a:off x="205848" y="1294865"/>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a:extLst>
              <a:ext uri="{FF2B5EF4-FFF2-40B4-BE49-F238E27FC236}">
                <a16:creationId xmlns:a16="http://schemas.microsoft.com/office/drawing/2014/main" id="{26D7CB5B-610E-AEE7-22AC-1B09D07C4598}"/>
              </a:ext>
            </a:extLst>
          </p:cNvPr>
          <p:cNvSpPr/>
          <p:nvPr/>
        </p:nvSpPr>
        <p:spPr>
          <a:xfrm>
            <a:off x="177800" y="1860377"/>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Oval 9">
            <a:extLst>
              <a:ext uri="{FF2B5EF4-FFF2-40B4-BE49-F238E27FC236}">
                <a16:creationId xmlns:a16="http://schemas.microsoft.com/office/drawing/2014/main" id="{1FEF4A09-D5F4-2213-C50B-0B0E92D90098}"/>
              </a:ext>
            </a:extLst>
          </p:cNvPr>
          <p:cNvSpPr/>
          <p:nvPr/>
        </p:nvSpPr>
        <p:spPr>
          <a:xfrm>
            <a:off x="182899" y="2427797"/>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Oval 10">
            <a:extLst>
              <a:ext uri="{FF2B5EF4-FFF2-40B4-BE49-F238E27FC236}">
                <a16:creationId xmlns:a16="http://schemas.microsoft.com/office/drawing/2014/main" id="{F031B621-F25A-C9EE-676A-F1FDA6DBC29E}"/>
              </a:ext>
            </a:extLst>
          </p:cNvPr>
          <p:cNvSpPr/>
          <p:nvPr/>
        </p:nvSpPr>
        <p:spPr>
          <a:xfrm>
            <a:off x="1232933" y="1877516"/>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Oval 12">
            <a:extLst>
              <a:ext uri="{FF2B5EF4-FFF2-40B4-BE49-F238E27FC236}">
                <a16:creationId xmlns:a16="http://schemas.microsoft.com/office/drawing/2014/main" id="{F4B47595-CF03-16C5-838B-B7405AF64C3A}"/>
              </a:ext>
            </a:extLst>
          </p:cNvPr>
          <p:cNvSpPr/>
          <p:nvPr/>
        </p:nvSpPr>
        <p:spPr>
          <a:xfrm>
            <a:off x="1232933" y="2414162"/>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Oval 13">
            <a:extLst>
              <a:ext uri="{FF2B5EF4-FFF2-40B4-BE49-F238E27FC236}">
                <a16:creationId xmlns:a16="http://schemas.microsoft.com/office/drawing/2014/main" id="{DFF1CF5E-6679-1363-8F8D-2666576C3B31}"/>
              </a:ext>
            </a:extLst>
          </p:cNvPr>
          <p:cNvSpPr/>
          <p:nvPr/>
        </p:nvSpPr>
        <p:spPr>
          <a:xfrm>
            <a:off x="1230937" y="2968766"/>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Oval 21">
            <a:extLst>
              <a:ext uri="{FF2B5EF4-FFF2-40B4-BE49-F238E27FC236}">
                <a16:creationId xmlns:a16="http://schemas.microsoft.com/office/drawing/2014/main" id="{8F4ADD18-AD32-2229-B8D4-761F7E5F08E0}"/>
              </a:ext>
            </a:extLst>
          </p:cNvPr>
          <p:cNvSpPr/>
          <p:nvPr/>
        </p:nvSpPr>
        <p:spPr>
          <a:xfrm>
            <a:off x="2261509" y="2425459"/>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Oval 22">
            <a:extLst>
              <a:ext uri="{FF2B5EF4-FFF2-40B4-BE49-F238E27FC236}">
                <a16:creationId xmlns:a16="http://schemas.microsoft.com/office/drawing/2014/main" id="{D5D62BFC-7BBA-51C9-6F89-922CD82A6C92}"/>
              </a:ext>
            </a:extLst>
          </p:cNvPr>
          <p:cNvSpPr/>
          <p:nvPr/>
        </p:nvSpPr>
        <p:spPr>
          <a:xfrm>
            <a:off x="3208822" y="5665118"/>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Oval 23">
            <a:extLst>
              <a:ext uri="{FF2B5EF4-FFF2-40B4-BE49-F238E27FC236}">
                <a16:creationId xmlns:a16="http://schemas.microsoft.com/office/drawing/2014/main" id="{93FE5C75-4CB1-5934-041B-DF47FE37AFD8}"/>
              </a:ext>
            </a:extLst>
          </p:cNvPr>
          <p:cNvSpPr/>
          <p:nvPr/>
        </p:nvSpPr>
        <p:spPr>
          <a:xfrm>
            <a:off x="11128893" y="3559911"/>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Oval 24">
            <a:extLst>
              <a:ext uri="{FF2B5EF4-FFF2-40B4-BE49-F238E27FC236}">
                <a16:creationId xmlns:a16="http://schemas.microsoft.com/office/drawing/2014/main" id="{8FA66977-1786-998F-3367-DDEFB094C9B8}"/>
              </a:ext>
            </a:extLst>
          </p:cNvPr>
          <p:cNvSpPr/>
          <p:nvPr/>
        </p:nvSpPr>
        <p:spPr>
          <a:xfrm>
            <a:off x="3218649" y="4050717"/>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Oval 25">
            <a:extLst>
              <a:ext uri="{FF2B5EF4-FFF2-40B4-BE49-F238E27FC236}">
                <a16:creationId xmlns:a16="http://schemas.microsoft.com/office/drawing/2014/main" id="{4EADDD95-FE77-30BC-F1AC-744599D86F7A}"/>
              </a:ext>
            </a:extLst>
          </p:cNvPr>
          <p:cNvSpPr/>
          <p:nvPr/>
        </p:nvSpPr>
        <p:spPr>
          <a:xfrm>
            <a:off x="9220184" y="2937460"/>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Oval 26">
            <a:extLst>
              <a:ext uri="{FF2B5EF4-FFF2-40B4-BE49-F238E27FC236}">
                <a16:creationId xmlns:a16="http://schemas.microsoft.com/office/drawing/2014/main" id="{A4FE76D5-52CA-6304-3F22-B5B2F3745B43}"/>
              </a:ext>
            </a:extLst>
          </p:cNvPr>
          <p:cNvSpPr/>
          <p:nvPr/>
        </p:nvSpPr>
        <p:spPr>
          <a:xfrm>
            <a:off x="9232620" y="2371569"/>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Oval 27">
            <a:extLst>
              <a:ext uri="{FF2B5EF4-FFF2-40B4-BE49-F238E27FC236}">
                <a16:creationId xmlns:a16="http://schemas.microsoft.com/office/drawing/2014/main" id="{DAFA6553-5CF9-45A9-C92D-FA57C73FBF50}"/>
              </a:ext>
            </a:extLst>
          </p:cNvPr>
          <p:cNvSpPr/>
          <p:nvPr/>
        </p:nvSpPr>
        <p:spPr>
          <a:xfrm>
            <a:off x="10179120" y="1851749"/>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Oval 30">
            <a:extLst>
              <a:ext uri="{FF2B5EF4-FFF2-40B4-BE49-F238E27FC236}">
                <a16:creationId xmlns:a16="http://schemas.microsoft.com/office/drawing/2014/main" id="{2A45F6BA-367C-3ABC-9615-07B4B8700C58}"/>
              </a:ext>
            </a:extLst>
          </p:cNvPr>
          <p:cNvSpPr/>
          <p:nvPr/>
        </p:nvSpPr>
        <p:spPr>
          <a:xfrm>
            <a:off x="11080987" y="4646613"/>
            <a:ext cx="142875" cy="139223"/>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2" name="TextBox 31">
            <a:extLst>
              <a:ext uri="{FF2B5EF4-FFF2-40B4-BE49-F238E27FC236}">
                <a16:creationId xmlns:a16="http://schemas.microsoft.com/office/drawing/2014/main" id="{6E360B54-EBE9-967D-DD11-2A02EFED9947}"/>
              </a:ext>
            </a:extLst>
          </p:cNvPr>
          <p:cNvSpPr txBox="1"/>
          <p:nvPr/>
        </p:nvSpPr>
        <p:spPr>
          <a:xfrm>
            <a:off x="11186591" y="4546566"/>
            <a:ext cx="694421" cy="369332"/>
          </a:xfrm>
          <a:prstGeom prst="rect">
            <a:avLst/>
          </a:prstGeom>
          <a:noFill/>
        </p:spPr>
        <p:txBody>
          <a:bodyPr wrap="none" rtlCol="0">
            <a:spAutoFit/>
          </a:bodyPr>
          <a:lstStyle/>
          <a:p>
            <a:r>
              <a:rPr lang="en-AU" sz="900"/>
              <a:t>Release 2 </a:t>
            </a:r>
            <a:br>
              <a:rPr lang="en-AU" sz="900"/>
            </a:br>
            <a:r>
              <a:rPr lang="en-AU" sz="900"/>
              <a:t>and 3</a:t>
            </a:r>
          </a:p>
        </p:txBody>
      </p:sp>
    </p:spTree>
    <p:extLst>
      <p:ext uri="{BB962C8B-B14F-4D97-AF65-F5344CB8AC3E}">
        <p14:creationId xmlns:p14="http://schemas.microsoft.com/office/powerpoint/2010/main" val="3346113485"/>
      </p:ext>
    </p:extLst>
  </p:cSld>
  <p:clrMapOvr>
    <a:masterClrMapping/>
  </p:clrMapOvr>
  <mc:AlternateContent xmlns:mc="http://schemas.openxmlformats.org/markup-compatibility/2006">
    <mc:Choice xmlns:p14="http://schemas.microsoft.com/office/powerpoint/2010/main" Requires="p14">
      <p:transition spd="slow" p14:dur="2000" advTm="8437"/>
    </mc:Choice>
    <mc:Fallback>
      <p:transition spd="slow" advTm="8437"/>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5B2345-21C5-C106-BD15-5AC41B06CDE4}"/>
            </a:ext>
          </a:extLst>
        </p:cNvPr>
        <p:cNvGrpSpPr/>
        <p:nvPr/>
      </p:nvGrpSpPr>
      <p:grpSpPr>
        <a:xfrm>
          <a:off x="0" y="0"/>
          <a:ext cx="0" cy="0"/>
          <a:chOff x="0" y="0"/>
          <a:chExt cx="0" cy="0"/>
        </a:xfrm>
      </p:grpSpPr>
      <p:sp>
        <p:nvSpPr>
          <p:cNvPr id="40" name="Rectangle 39">
            <a:extLst>
              <a:ext uri="{FF2B5EF4-FFF2-40B4-BE49-F238E27FC236}">
                <a16:creationId xmlns:a16="http://schemas.microsoft.com/office/drawing/2014/main" id="{BA37596C-928D-4412-D998-0460F1813A64}"/>
              </a:ext>
            </a:extLst>
          </p:cNvPr>
          <p:cNvSpPr/>
          <p:nvPr/>
        </p:nvSpPr>
        <p:spPr>
          <a:xfrm>
            <a:off x="10165207" y="5651500"/>
            <a:ext cx="1133963" cy="96042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1" name="Graphic 40" descr="Information with solid fill">
            <a:extLst>
              <a:ext uri="{FF2B5EF4-FFF2-40B4-BE49-F238E27FC236}">
                <a16:creationId xmlns:a16="http://schemas.microsoft.com/office/drawing/2014/main" id="{EC5A6D87-2049-C64D-E823-E5B931127F5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43080" y="5462392"/>
            <a:ext cx="378216" cy="378216"/>
          </a:xfrm>
          <a:prstGeom prst="rect">
            <a:avLst/>
          </a:prstGeom>
        </p:spPr>
      </p:pic>
      <p:sp>
        <p:nvSpPr>
          <p:cNvPr id="8" name="TextBox 7">
            <a:extLst>
              <a:ext uri="{FF2B5EF4-FFF2-40B4-BE49-F238E27FC236}">
                <a16:creationId xmlns:a16="http://schemas.microsoft.com/office/drawing/2014/main" id="{19F82597-AEAC-3EF6-EC39-D4DAF3C131EE}"/>
              </a:ext>
            </a:extLst>
          </p:cNvPr>
          <p:cNvSpPr txBox="1"/>
          <p:nvPr/>
        </p:nvSpPr>
        <p:spPr>
          <a:xfrm>
            <a:off x="332947" y="219396"/>
            <a:ext cx="7537548" cy="830997"/>
          </a:xfrm>
          <a:prstGeom prst="rect">
            <a:avLst/>
          </a:prstGeom>
          <a:noFill/>
        </p:spPr>
        <p:txBody>
          <a:bodyPr wrap="square" rtlCol="0">
            <a:spAutoFit/>
          </a:bodyPr>
          <a:lstStyle/>
          <a:p>
            <a:r>
              <a:rPr lang="en-AU" sz="24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Reflection 3 - Native Vegetation Regulation</a:t>
            </a:r>
          </a:p>
          <a:p>
            <a:br>
              <a:rPr lang="en-AU" sz="1200">
                <a:solidFill>
                  <a:schemeClr val="bg1"/>
                </a:solidFill>
              </a:rPr>
            </a:br>
            <a:r>
              <a:rPr lang="en-AU" sz="1200">
                <a:solidFill>
                  <a:schemeClr val="bg1"/>
                </a:solidFill>
              </a:rPr>
              <a:t>What has been established (at a high level) in current state (release 3 + 4)</a:t>
            </a:r>
          </a:p>
        </p:txBody>
      </p:sp>
      <p:sp>
        <p:nvSpPr>
          <p:cNvPr id="2" name="Arrow: Chevron 1">
            <a:extLst>
              <a:ext uri="{FF2B5EF4-FFF2-40B4-BE49-F238E27FC236}">
                <a16:creationId xmlns:a16="http://schemas.microsoft.com/office/drawing/2014/main" id="{F56274FC-37F3-9D98-17B2-3A995F1A7AC0}"/>
              </a:ext>
            </a:extLst>
          </p:cNvPr>
          <p:cNvSpPr/>
          <p:nvPr/>
        </p:nvSpPr>
        <p:spPr>
          <a:xfrm>
            <a:off x="1032007" y="1433819"/>
            <a:ext cx="1156136" cy="496776"/>
          </a:xfrm>
          <a:prstGeom prst="chevron">
            <a:avLst>
              <a:gd name="adj" fmla="val 346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a:solidFill>
                  <a:schemeClr val="bg1"/>
                </a:solidFill>
              </a:rPr>
              <a:t>Stage 1</a:t>
            </a:r>
          </a:p>
          <a:p>
            <a:pPr algn="ctr"/>
            <a:r>
              <a:rPr lang="en-AU" sz="1200">
                <a:solidFill>
                  <a:schemeClr val="bg1"/>
                </a:solidFill>
              </a:rPr>
              <a:t>Pre-App</a:t>
            </a:r>
          </a:p>
        </p:txBody>
      </p:sp>
      <p:sp>
        <p:nvSpPr>
          <p:cNvPr id="4" name="Arrow: Chevron 3">
            <a:extLst>
              <a:ext uri="{FF2B5EF4-FFF2-40B4-BE49-F238E27FC236}">
                <a16:creationId xmlns:a16="http://schemas.microsoft.com/office/drawing/2014/main" id="{7FC8B6B1-71C3-9637-AD09-F1B0F6E7C42C}"/>
              </a:ext>
            </a:extLst>
          </p:cNvPr>
          <p:cNvSpPr/>
          <p:nvPr/>
        </p:nvSpPr>
        <p:spPr>
          <a:xfrm>
            <a:off x="2105025" y="1433165"/>
            <a:ext cx="2564417" cy="496776"/>
          </a:xfrm>
          <a:prstGeom prst="chevron">
            <a:avLst>
              <a:gd name="adj" fmla="val 346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a:solidFill>
                  <a:schemeClr val="bg1"/>
                </a:solidFill>
              </a:rPr>
              <a:t>Stage 2</a:t>
            </a:r>
          </a:p>
          <a:p>
            <a:pPr algn="ctr"/>
            <a:r>
              <a:rPr lang="en-AU" sz="1200">
                <a:solidFill>
                  <a:schemeClr val="bg1"/>
                </a:solidFill>
              </a:rPr>
              <a:t>[Apply &amp;] Validation</a:t>
            </a:r>
          </a:p>
        </p:txBody>
      </p:sp>
      <p:sp>
        <p:nvSpPr>
          <p:cNvPr id="5" name="Arrow: Chevron 4">
            <a:extLst>
              <a:ext uri="{FF2B5EF4-FFF2-40B4-BE49-F238E27FC236}">
                <a16:creationId xmlns:a16="http://schemas.microsoft.com/office/drawing/2014/main" id="{953B4B97-6E08-F776-3E24-09853E4C8093}"/>
              </a:ext>
            </a:extLst>
          </p:cNvPr>
          <p:cNvSpPr/>
          <p:nvPr/>
        </p:nvSpPr>
        <p:spPr>
          <a:xfrm>
            <a:off x="4580000" y="1432511"/>
            <a:ext cx="1863439" cy="496776"/>
          </a:xfrm>
          <a:prstGeom prst="chevron">
            <a:avLst>
              <a:gd name="adj" fmla="val 346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a:solidFill>
                  <a:schemeClr val="bg1"/>
                </a:solidFill>
              </a:rPr>
              <a:t>Stage 3</a:t>
            </a:r>
          </a:p>
          <a:p>
            <a:pPr algn="ctr"/>
            <a:r>
              <a:rPr lang="en-AU" sz="1200">
                <a:solidFill>
                  <a:schemeClr val="bg1"/>
                </a:solidFill>
              </a:rPr>
              <a:t>Assessment</a:t>
            </a:r>
          </a:p>
        </p:txBody>
      </p:sp>
      <p:sp>
        <p:nvSpPr>
          <p:cNvPr id="6" name="Arrow: Chevron 5">
            <a:extLst>
              <a:ext uri="{FF2B5EF4-FFF2-40B4-BE49-F238E27FC236}">
                <a16:creationId xmlns:a16="http://schemas.microsoft.com/office/drawing/2014/main" id="{15E15C08-FFDB-73CD-A1A8-45F88F55139F}"/>
              </a:ext>
            </a:extLst>
          </p:cNvPr>
          <p:cNvSpPr/>
          <p:nvPr/>
        </p:nvSpPr>
        <p:spPr>
          <a:xfrm>
            <a:off x="6353997" y="1431857"/>
            <a:ext cx="1863439" cy="496776"/>
          </a:xfrm>
          <a:prstGeom prst="chevron">
            <a:avLst>
              <a:gd name="adj" fmla="val 346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a:solidFill>
                  <a:schemeClr val="bg1"/>
                </a:solidFill>
              </a:rPr>
              <a:t>Stage 4</a:t>
            </a:r>
          </a:p>
          <a:p>
            <a:pPr algn="ctr"/>
            <a:r>
              <a:rPr lang="en-AU" sz="1200">
                <a:solidFill>
                  <a:schemeClr val="bg1"/>
                </a:solidFill>
              </a:rPr>
              <a:t>Decision Review</a:t>
            </a:r>
          </a:p>
        </p:txBody>
      </p:sp>
      <p:sp>
        <p:nvSpPr>
          <p:cNvPr id="12" name="Arrow: Chevron 11">
            <a:extLst>
              <a:ext uri="{FF2B5EF4-FFF2-40B4-BE49-F238E27FC236}">
                <a16:creationId xmlns:a16="http://schemas.microsoft.com/office/drawing/2014/main" id="{F59D0203-A3E2-5463-74C2-D1DB7E6AAD6E}"/>
              </a:ext>
            </a:extLst>
          </p:cNvPr>
          <p:cNvSpPr/>
          <p:nvPr/>
        </p:nvSpPr>
        <p:spPr>
          <a:xfrm>
            <a:off x="8127994" y="1431203"/>
            <a:ext cx="1863439" cy="496776"/>
          </a:xfrm>
          <a:prstGeom prst="chevron">
            <a:avLst>
              <a:gd name="adj" fmla="val 346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a:solidFill>
                  <a:schemeClr val="bg1"/>
                </a:solidFill>
              </a:rPr>
              <a:t>Stage 5</a:t>
            </a:r>
          </a:p>
          <a:p>
            <a:pPr algn="ctr"/>
            <a:r>
              <a:rPr lang="en-AU" sz="1200">
                <a:solidFill>
                  <a:schemeClr val="bg1"/>
                </a:solidFill>
              </a:rPr>
              <a:t>Instrument Mgmt.</a:t>
            </a:r>
          </a:p>
        </p:txBody>
      </p:sp>
      <p:sp>
        <p:nvSpPr>
          <p:cNvPr id="33" name="Arrow: Chevron 32">
            <a:extLst>
              <a:ext uri="{FF2B5EF4-FFF2-40B4-BE49-F238E27FC236}">
                <a16:creationId xmlns:a16="http://schemas.microsoft.com/office/drawing/2014/main" id="{973675E2-CD58-04C9-B16E-FA8B99D39D36}"/>
              </a:ext>
            </a:extLst>
          </p:cNvPr>
          <p:cNvSpPr/>
          <p:nvPr/>
        </p:nvSpPr>
        <p:spPr>
          <a:xfrm>
            <a:off x="9632222" y="1637997"/>
            <a:ext cx="1265268" cy="496776"/>
          </a:xfrm>
          <a:prstGeom prst="chevron">
            <a:avLst>
              <a:gd name="adj" fmla="val 34661"/>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a:solidFill>
                  <a:schemeClr val="bg1"/>
                </a:solidFill>
              </a:rPr>
              <a:t>Compliance</a:t>
            </a:r>
          </a:p>
          <a:p>
            <a:pPr algn="ctr"/>
            <a:r>
              <a:rPr lang="en-AU" sz="1050">
                <a:solidFill>
                  <a:schemeClr val="bg1"/>
                </a:solidFill>
              </a:rPr>
              <a:t>Monitoring &amp; Reporting</a:t>
            </a:r>
          </a:p>
        </p:txBody>
      </p:sp>
      <p:sp>
        <p:nvSpPr>
          <p:cNvPr id="3" name="Rectangle 2">
            <a:extLst>
              <a:ext uri="{FF2B5EF4-FFF2-40B4-BE49-F238E27FC236}">
                <a16:creationId xmlns:a16="http://schemas.microsoft.com/office/drawing/2014/main" id="{4F88C147-516C-32C4-FB72-95FD314A75AC}"/>
              </a:ext>
            </a:extLst>
          </p:cNvPr>
          <p:cNvSpPr/>
          <p:nvPr/>
        </p:nvSpPr>
        <p:spPr>
          <a:xfrm rot="16200000">
            <a:off x="-346864" y="2737011"/>
            <a:ext cx="1704097" cy="344476"/>
          </a:xfrm>
          <a:prstGeom prst="rect">
            <a:avLst/>
          </a:prstGeom>
          <a:solidFill>
            <a:schemeClr val="bg1">
              <a:lumMod val="6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100" b="1">
                <a:solidFill>
                  <a:schemeClr val="tx1"/>
                </a:solidFill>
              </a:rPr>
              <a:t>Customer Experience</a:t>
            </a:r>
          </a:p>
          <a:p>
            <a:pPr algn="ctr"/>
            <a:r>
              <a:rPr lang="en-AU" sz="1100">
                <a:solidFill>
                  <a:schemeClr val="tx1"/>
                </a:solidFill>
              </a:rPr>
              <a:t>(One Stop Shop Portal)</a:t>
            </a:r>
          </a:p>
        </p:txBody>
      </p:sp>
      <p:sp>
        <p:nvSpPr>
          <p:cNvPr id="7" name="Rectangle 6">
            <a:extLst>
              <a:ext uri="{FF2B5EF4-FFF2-40B4-BE49-F238E27FC236}">
                <a16:creationId xmlns:a16="http://schemas.microsoft.com/office/drawing/2014/main" id="{6B0BE403-E3A6-790B-D7BB-3C5F400A3F4F}"/>
              </a:ext>
            </a:extLst>
          </p:cNvPr>
          <p:cNvSpPr/>
          <p:nvPr/>
        </p:nvSpPr>
        <p:spPr>
          <a:xfrm rot="16200000">
            <a:off x="-396941" y="5537557"/>
            <a:ext cx="1804250" cy="344476"/>
          </a:xfrm>
          <a:prstGeom prst="rect">
            <a:avLst/>
          </a:prstGeom>
          <a:solidFill>
            <a:schemeClr val="bg1">
              <a:lumMod val="6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100" b="1">
                <a:solidFill>
                  <a:schemeClr val="tx1"/>
                </a:solidFill>
              </a:rPr>
              <a:t>Staff Experience</a:t>
            </a:r>
          </a:p>
          <a:p>
            <a:pPr algn="ctr"/>
            <a:r>
              <a:rPr lang="en-AU" sz="1100">
                <a:solidFill>
                  <a:schemeClr val="tx1"/>
                </a:solidFill>
              </a:rPr>
              <a:t>(Case Management)</a:t>
            </a:r>
          </a:p>
        </p:txBody>
      </p:sp>
      <p:sp>
        <p:nvSpPr>
          <p:cNvPr id="9" name="Rectangle 8">
            <a:extLst>
              <a:ext uri="{FF2B5EF4-FFF2-40B4-BE49-F238E27FC236}">
                <a16:creationId xmlns:a16="http://schemas.microsoft.com/office/drawing/2014/main" id="{792AEC7F-96C2-8DE4-C284-1969C5DBD1D9}"/>
              </a:ext>
            </a:extLst>
          </p:cNvPr>
          <p:cNvSpPr/>
          <p:nvPr/>
        </p:nvSpPr>
        <p:spPr>
          <a:xfrm rot="16200000">
            <a:off x="38556" y="4107532"/>
            <a:ext cx="933256" cy="344476"/>
          </a:xfrm>
          <a:prstGeom prst="rect">
            <a:avLst/>
          </a:prstGeom>
          <a:solidFill>
            <a:schemeClr val="bg1">
              <a:lumMod val="6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100" b="1">
                <a:solidFill>
                  <a:schemeClr val="tx1"/>
                </a:solidFill>
              </a:rPr>
              <a:t>Both</a:t>
            </a:r>
          </a:p>
        </p:txBody>
      </p:sp>
      <p:sp>
        <p:nvSpPr>
          <p:cNvPr id="10" name="Rectangle 9">
            <a:extLst>
              <a:ext uri="{FF2B5EF4-FFF2-40B4-BE49-F238E27FC236}">
                <a16:creationId xmlns:a16="http://schemas.microsoft.com/office/drawing/2014/main" id="{98785751-3A21-6205-85A6-3B118195B1FF}"/>
              </a:ext>
            </a:extLst>
          </p:cNvPr>
          <p:cNvSpPr/>
          <p:nvPr/>
        </p:nvSpPr>
        <p:spPr>
          <a:xfrm>
            <a:off x="2253553" y="2659919"/>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Application</a:t>
            </a:r>
          </a:p>
          <a:p>
            <a:pPr algn="ctr"/>
            <a:r>
              <a:rPr lang="en-AU" sz="750">
                <a:solidFill>
                  <a:schemeClr val="bg1"/>
                </a:solidFill>
              </a:rPr>
              <a:t>Form (draft, submit, track)</a:t>
            </a:r>
          </a:p>
        </p:txBody>
      </p:sp>
      <p:sp>
        <p:nvSpPr>
          <p:cNvPr id="14" name="Rectangle 13">
            <a:extLst>
              <a:ext uri="{FF2B5EF4-FFF2-40B4-BE49-F238E27FC236}">
                <a16:creationId xmlns:a16="http://schemas.microsoft.com/office/drawing/2014/main" id="{0926FE0F-F3A0-520F-A2B5-6E8E800C8022}"/>
              </a:ext>
            </a:extLst>
          </p:cNvPr>
          <p:cNvSpPr/>
          <p:nvPr/>
        </p:nvSpPr>
        <p:spPr>
          <a:xfrm>
            <a:off x="1459811" y="3974280"/>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Enquiries</a:t>
            </a:r>
          </a:p>
        </p:txBody>
      </p:sp>
      <p:sp>
        <p:nvSpPr>
          <p:cNvPr id="16" name="Rectangle 15">
            <a:extLst>
              <a:ext uri="{FF2B5EF4-FFF2-40B4-BE49-F238E27FC236}">
                <a16:creationId xmlns:a16="http://schemas.microsoft.com/office/drawing/2014/main" id="{3AB38E48-2F85-B7BA-A693-6A571843139B}"/>
              </a:ext>
            </a:extLst>
          </p:cNvPr>
          <p:cNvSpPr/>
          <p:nvPr/>
        </p:nvSpPr>
        <p:spPr>
          <a:xfrm>
            <a:off x="2253553" y="2057200"/>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Applicants</a:t>
            </a:r>
          </a:p>
          <a:p>
            <a:pPr algn="ctr"/>
            <a:r>
              <a:rPr lang="en-AU" sz="750">
                <a:solidFill>
                  <a:schemeClr val="bg1"/>
                </a:solidFill>
              </a:rPr>
              <a:t>Identity</a:t>
            </a:r>
          </a:p>
        </p:txBody>
      </p:sp>
      <p:sp>
        <p:nvSpPr>
          <p:cNvPr id="17" name="Rectangle 16">
            <a:extLst>
              <a:ext uri="{FF2B5EF4-FFF2-40B4-BE49-F238E27FC236}">
                <a16:creationId xmlns:a16="http://schemas.microsoft.com/office/drawing/2014/main" id="{923031EF-3E1B-7A9E-2FC0-9B301300CA28}"/>
              </a:ext>
            </a:extLst>
          </p:cNvPr>
          <p:cNvSpPr/>
          <p:nvPr/>
        </p:nvSpPr>
        <p:spPr>
          <a:xfrm>
            <a:off x="2392347" y="3974280"/>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Account Management &amp; Profile Update</a:t>
            </a:r>
          </a:p>
        </p:txBody>
      </p:sp>
      <p:sp>
        <p:nvSpPr>
          <p:cNvPr id="19" name="Rectangle 18">
            <a:extLst>
              <a:ext uri="{FF2B5EF4-FFF2-40B4-BE49-F238E27FC236}">
                <a16:creationId xmlns:a16="http://schemas.microsoft.com/office/drawing/2014/main" id="{88E9D5C8-C27A-8FC6-2E44-BC46F4182532}"/>
              </a:ext>
            </a:extLst>
          </p:cNvPr>
          <p:cNvSpPr/>
          <p:nvPr/>
        </p:nvSpPr>
        <p:spPr>
          <a:xfrm>
            <a:off x="2253553" y="3262638"/>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Geospatial</a:t>
            </a:r>
          </a:p>
          <a:p>
            <a:pPr algn="ctr"/>
            <a:r>
              <a:rPr lang="en-AU" sz="750">
                <a:solidFill>
                  <a:schemeClr val="bg1"/>
                </a:solidFill>
              </a:rPr>
              <a:t>(GIS Maps-  Draw &amp; Upload)</a:t>
            </a:r>
          </a:p>
        </p:txBody>
      </p:sp>
      <p:sp>
        <p:nvSpPr>
          <p:cNvPr id="20" name="Rectangle 19">
            <a:extLst>
              <a:ext uri="{FF2B5EF4-FFF2-40B4-BE49-F238E27FC236}">
                <a16:creationId xmlns:a16="http://schemas.microsoft.com/office/drawing/2014/main" id="{6E8041BA-5150-B449-BDA6-FB8E9A8CAB96}"/>
              </a:ext>
            </a:extLst>
          </p:cNvPr>
          <p:cNvSpPr/>
          <p:nvPr/>
        </p:nvSpPr>
        <p:spPr>
          <a:xfrm>
            <a:off x="3319078" y="3974280"/>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Customer</a:t>
            </a:r>
          </a:p>
          <a:p>
            <a:pPr algn="ctr"/>
            <a:r>
              <a:rPr lang="en-AU" sz="750">
                <a:solidFill>
                  <a:schemeClr val="bg1"/>
                </a:solidFill>
              </a:rPr>
              <a:t>Information</a:t>
            </a:r>
          </a:p>
          <a:p>
            <a:pPr algn="ctr"/>
            <a:r>
              <a:rPr lang="en-AU" sz="750">
                <a:solidFill>
                  <a:schemeClr val="bg1"/>
                </a:solidFill>
              </a:rPr>
              <a:t>[and manage access rights]</a:t>
            </a:r>
          </a:p>
        </p:txBody>
      </p:sp>
      <p:sp>
        <p:nvSpPr>
          <p:cNvPr id="21" name="Rectangle 20">
            <a:extLst>
              <a:ext uri="{FF2B5EF4-FFF2-40B4-BE49-F238E27FC236}">
                <a16:creationId xmlns:a16="http://schemas.microsoft.com/office/drawing/2014/main" id="{DA791318-6E76-9C30-8F68-3D17FF733B65}"/>
              </a:ext>
            </a:extLst>
          </p:cNvPr>
          <p:cNvSpPr/>
          <p:nvPr/>
        </p:nvSpPr>
        <p:spPr>
          <a:xfrm>
            <a:off x="3180284" y="3262637"/>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[Attachments]</a:t>
            </a:r>
          </a:p>
          <a:p>
            <a:pPr algn="ctr"/>
            <a:r>
              <a:rPr lang="en-AU" sz="750">
                <a:solidFill>
                  <a:schemeClr val="bg1"/>
                </a:solidFill>
              </a:rPr>
              <a:t>Document</a:t>
            </a:r>
          </a:p>
          <a:p>
            <a:pPr algn="ctr"/>
            <a:r>
              <a:rPr lang="en-AU" sz="750">
                <a:solidFill>
                  <a:schemeClr val="bg1"/>
                </a:solidFill>
              </a:rPr>
              <a:t>Management</a:t>
            </a:r>
          </a:p>
        </p:txBody>
      </p:sp>
      <p:sp>
        <p:nvSpPr>
          <p:cNvPr id="24" name="Rectangle 23">
            <a:extLst>
              <a:ext uri="{FF2B5EF4-FFF2-40B4-BE49-F238E27FC236}">
                <a16:creationId xmlns:a16="http://schemas.microsoft.com/office/drawing/2014/main" id="{28DA2481-7315-E727-E0E0-FD7E6FFE704D}"/>
              </a:ext>
            </a:extLst>
          </p:cNvPr>
          <p:cNvSpPr/>
          <p:nvPr/>
        </p:nvSpPr>
        <p:spPr>
          <a:xfrm>
            <a:off x="3180284" y="2659918"/>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Amendment</a:t>
            </a:r>
          </a:p>
          <a:p>
            <a:pPr algn="ctr"/>
            <a:r>
              <a:rPr lang="en-AU" sz="750">
                <a:solidFill>
                  <a:schemeClr val="bg1"/>
                </a:solidFill>
              </a:rPr>
              <a:t>Application</a:t>
            </a:r>
          </a:p>
        </p:txBody>
      </p:sp>
      <p:sp>
        <p:nvSpPr>
          <p:cNvPr id="27" name="Rectangle 26">
            <a:extLst>
              <a:ext uri="{FF2B5EF4-FFF2-40B4-BE49-F238E27FC236}">
                <a16:creationId xmlns:a16="http://schemas.microsoft.com/office/drawing/2014/main" id="{7685E34D-3478-B8A3-62EA-1209E121CBF5}"/>
              </a:ext>
            </a:extLst>
          </p:cNvPr>
          <p:cNvSpPr/>
          <p:nvPr/>
        </p:nvSpPr>
        <p:spPr>
          <a:xfrm>
            <a:off x="2287322" y="5306241"/>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Accept</a:t>
            </a:r>
          </a:p>
          <a:p>
            <a:pPr algn="ctr"/>
            <a:r>
              <a:rPr lang="en-AU" sz="750">
                <a:solidFill>
                  <a:schemeClr val="bg1"/>
                </a:solidFill>
              </a:rPr>
              <a:t>Application</a:t>
            </a:r>
          </a:p>
        </p:txBody>
      </p:sp>
      <p:sp>
        <p:nvSpPr>
          <p:cNvPr id="28" name="Rectangle 27">
            <a:extLst>
              <a:ext uri="{FF2B5EF4-FFF2-40B4-BE49-F238E27FC236}">
                <a16:creationId xmlns:a16="http://schemas.microsoft.com/office/drawing/2014/main" id="{AD372088-FA85-D375-2434-9332FF3FD372}"/>
              </a:ext>
            </a:extLst>
          </p:cNvPr>
          <p:cNvSpPr/>
          <p:nvPr/>
        </p:nvSpPr>
        <p:spPr>
          <a:xfrm>
            <a:off x="4236284" y="3974279"/>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[request]</a:t>
            </a:r>
          </a:p>
          <a:p>
            <a:pPr algn="ctr"/>
            <a:r>
              <a:rPr lang="en-AU" sz="750">
                <a:solidFill>
                  <a:schemeClr val="bg1"/>
                </a:solidFill>
              </a:rPr>
              <a:t>Further Information</a:t>
            </a:r>
          </a:p>
        </p:txBody>
      </p:sp>
      <p:sp>
        <p:nvSpPr>
          <p:cNvPr id="29" name="Rectangle 28">
            <a:extLst>
              <a:ext uri="{FF2B5EF4-FFF2-40B4-BE49-F238E27FC236}">
                <a16:creationId xmlns:a16="http://schemas.microsoft.com/office/drawing/2014/main" id="{008DFF7E-50D8-2D43-6EFA-ADED170B8DBD}"/>
              </a:ext>
            </a:extLst>
          </p:cNvPr>
          <p:cNvSpPr/>
          <p:nvPr/>
        </p:nvSpPr>
        <p:spPr>
          <a:xfrm>
            <a:off x="3239613" y="5911616"/>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Interested Parties</a:t>
            </a:r>
          </a:p>
        </p:txBody>
      </p:sp>
      <p:sp>
        <p:nvSpPr>
          <p:cNvPr id="31" name="Rectangle 30">
            <a:extLst>
              <a:ext uri="{FF2B5EF4-FFF2-40B4-BE49-F238E27FC236}">
                <a16:creationId xmlns:a16="http://schemas.microsoft.com/office/drawing/2014/main" id="{71E457FA-AC22-8AE0-B278-5A0436C0385F}"/>
              </a:ext>
            </a:extLst>
          </p:cNvPr>
          <p:cNvSpPr/>
          <p:nvPr/>
        </p:nvSpPr>
        <p:spPr>
          <a:xfrm>
            <a:off x="3163163" y="2057200"/>
            <a:ext cx="847266" cy="498659"/>
          </a:xfrm>
          <a:prstGeom prst="rect">
            <a:avLst/>
          </a:prstGeom>
          <a:solidFill>
            <a:schemeClr val="tx2">
              <a:lumMod val="50000"/>
              <a:lumOff val="5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Customer Dashboard</a:t>
            </a:r>
          </a:p>
        </p:txBody>
      </p:sp>
      <p:sp>
        <p:nvSpPr>
          <p:cNvPr id="32" name="Rectangle 31">
            <a:extLst>
              <a:ext uri="{FF2B5EF4-FFF2-40B4-BE49-F238E27FC236}">
                <a16:creationId xmlns:a16="http://schemas.microsoft.com/office/drawing/2014/main" id="{F591B11B-EA20-E9C8-B1DB-665E8080839C}"/>
              </a:ext>
            </a:extLst>
          </p:cNvPr>
          <p:cNvSpPr/>
          <p:nvPr/>
        </p:nvSpPr>
        <p:spPr>
          <a:xfrm>
            <a:off x="2272603" y="4734065"/>
            <a:ext cx="847266" cy="498659"/>
          </a:xfrm>
          <a:prstGeom prst="rect">
            <a:avLst/>
          </a:prstGeom>
          <a:solidFill>
            <a:schemeClr val="tx2">
              <a:lumMod val="50000"/>
              <a:lumOff val="5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Officer Dashboard</a:t>
            </a:r>
          </a:p>
        </p:txBody>
      </p:sp>
      <p:sp>
        <p:nvSpPr>
          <p:cNvPr id="34" name="Rectangle 33">
            <a:extLst>
              <a:ext uri="{FF2B5EF4-FFF2-40B4-BE49-F238E27FC236}">
                <a16:creationId xmlns:a16="http://schemas.microsoft.com/office/drawing/2014/main" id="{1CD87E47-ED8A-C079-3BAF-B18F9CCEF5D0}"/>
              </a:ext>
            </a:extLst>
          </p:cNvPr>
          <p:cNvSpPr/>
          <p:nvPr/>
        </p:nvSpPr>
        <p:spPr>
          <a:xfrm>
            <a:off x="4196373" y="4734065"/>
            <a:ext cx="847266" cy="498659"/>
          </a:xfrm>
          <a:prstGeom prst="rect">
            <a:avLst/>
          </a:prstGeom>
          <a:solidFill>
            <a:schemeClr val="tx2">
              <a:lumMod val="50000"/>
              <a:lumOff val="5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Generate Documents</a:t>
            </a:r>
          </a:p>
        </p:txBody>
      </p:sp>
      <p:sp>
        <p:nvSpPr>
          <p:cNvPr id="35" name="Rectangle 34">
            <a:extLst>
              <a:ext uri="{FF2B5EF4-FFF2-40B4-BE49-F238E27FC236}">
                <a16:creationId xmlns:a16="http://schemas.microsoft.com/office/drawing/2014/main" id="{56F13630-0D21-5FB6-639E-61F355F97D23}"/>
              </a:ext>
            </a:extLst>
          </p:cNvPr>
          <p:cNvSpPr/>
          <p:nvPr/>
        </p:nvSpPr>
        <p:spPr>
          <a:xfrm>
            <a:off x="3254455" y="4734065"/>
            <a:ext cx="847266" cy="498659"/>
          </a:xfrm>
          <a:prstGeom prst="rect">
            <a:avLst/>
          </a:prstGeom>
          <a:solidFill>
            <a:schemeClr val="tx2">
              <a:lumMod val="50000"/>
              <a:lumOff val="5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Appl.Timeline (activities, posts, notes, interactions)</a:t>
            </a:r>
          </a:p>
        </p:txBody>
      </p:sp>
      <p:sp>
        <p:nvSpPr>
          <p:cNvPr id="36" name="Rectangle 35">
            <a:extLst>
              <a:ext uri="{FF2B5EF4-FFF2-40B4-BE49-F238E27FC236}">
                <a16:creationId xmlns:a16="http://schemas.microsoft.com/office/drawing/2014/main" id="{243D51E0-67F8-9F11-3902-F1DB7E635847}"/>
              </a:ext>
            </a:extLst>
          </p:cNvPr>
          <p:cNvSpPr/>
          <p:nvPr/>
        </p:nvSpPr>
        <p:spPr>
          <a:xfrm>
            <a:off x="2272603" y="5911617"/>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Geospatial</a:t>
            </a:r>
          </a:p>
          <a:p>
            <a:pPr algn="ctr"/>
            <a:r>
              <a:rPr lang="en-AU" sz="750">
                <a:solidFill>
                  <a:schemeClr val="bg1"/>
                </a:solidFill>
              </a:rPr>
              <a:t>(GIS Maps-  Draw &amp; Upload)</a:t>
            </a:r>
          </a:p>
        </p:txBody>
      </p:sp>
      <p:sp>
        <p:nvSpPr>
          <p:cNvPr id="37" name="Rectangle 36">
            <a:extLst>
              <a:ext uri="{FF2B5EF4-FFF2-40B4-BE49-F238E27FC236}">
                <a16:creationId xmlns:a16="http://schemas.microsoft.com/office/drawing/2014/main" id="{DC4BB4FC-EADD-D845-92D5-75097178A90A}"/>
              </a:ext>
            </a:extLst>
          </p:cNvPr>
          <p:cNvSpPr/>
          <p:nvPr/>
        </p:nvSpPr>
        <p:spPr>
          <a:xfrm>
            <a:off x="10339530" y="5925560"/>
            <a:ext cx="847266" cy="498659"/>
          </a:xfrm>
          <a:prstGeom prst="rect">
            <a:avLst/>
          </a:prstGeom>
          <a:solidFill>
            <a:schemeClr val="tx2">
              <a:lumMod val="50000"/>
              <a:lumOff val="50000"/>
            </a:schemeClr>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Expanded Features from development work</a:t>
            </a:r>
          </a:p>
        </p:txBody>
      </p:sp>
      <p:sp>
        <p:nvSpPr>
          <p:cNvPr id="38" name="Rectangle 37">
            <a:extLst>
              <a:ext uri="{FF2B5EF4-FFF2-40B4-BE49-F238E27FC236}">
                <a16:creationId xmlns:a16="http://schemas.microsoft.com/office/drawing/2014/main" id="{54825F52-711A-49EB-8D82-F0C0B25C9A49}"/>
              </a:ext>
            </a:extLst>
          </p:cNvPr>
          <p:cNvSpPr/>
          <p:nvPr/>
        </p:nvSpPr>
        <p:spPr>
          <a:xfrm>
            <a:off x="3239613" y="5306240"/>
            <a:ext cx="847266" cy="498659"/>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750">
                <a:solidFill>
                  <a:schemeClr val="bg1"/>
                </a:solidFill>
              </a:rPr>
              <a:t>Application</a:t>
            </a:r>
          </a:p>
          <a:p>
            <a:pPr algn="ctr"/>
            <a:r>
              <a:rPr lang="en-AU" sz="750">
                <a:solidFill>
                  <a:schemeClr val="bg1"/>
                </a:solidFill>
              </a:rPr>
              <a:t>Received</a:t>
            </a:r>
          </a:p>
        </p:txBody>
      </p:sp>
    </p:spTree>
    <p:extLst>
      <p:ext uri="{BB962C8B-B14F-4D97-AF65-F5344CB8AC3E}">
        <p14:creationId xmlns:p14="http://schemas.microsoft.com/office/powerpoint/2010/main" val="1371227839"/>
      </p:ext>
    </p:extLst>
  </p:cSld>
  <p:clrMapOvr>
    <a:masterClrMapping/>
  </p:clrMapOvr>
  <mc:AlternateContent xmlns:mc="http://schemas.openxmlformats.org/markup-compatibility/2006">
    <mc:Choice xmlns:p14="http://schemas.microsoft.com/office/powerpoint/2010/main" Requires="p14">
      <p:transition spd="slow" p14:dur="2000" advTm="8437"/>
    </mc:Choice>
    <mc:Fallback>
      <p:transition spd="slow" advTm="843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E681A5-AA9C-E6D7-AAE7-1FC300770FE7}"/>
            </a:ext>
          </a:extLst>
        </p:cNvPr>
        <p:cNvGrpSpPr/>
        <p:nvPr/>
      </p:nvGrpSpPr>
      <p:grpSpPr>
        <a:xfrm>
          <a:off x="0" y="0"/>
          <a:ext cx="0" cy="0"/>
          <a:chOff x="0" y="0"/>
          <a:chExt cx="0" cy="0"/>
        </a:xfrm>
      </p:grpSpPr>
      <p:pic>
        <p:nvPicPr>
          <p:cNvPr id="114" name="Picture 113">
            <a:extLst>
              <a:ext uri="{FF2B5EF4-FFF2-40B4-BE49-F238E27FC236}">
                <a16:creationId xmlns:a16="http://schemas.microsoft.com/office/drawing/2014/main" id="{C18B4845-47A4-0451-6734-A545DCC3EDB6}"/>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9197940C-FEC4-8A28-3579-7F1E8F9504E4}"/>
              </a:ext>
            </a:extLst>
          </p:cNvPr>
          <p:cNvSpPr txBox="1"/>
          <p:nvPr/>
        </p:nvSpPr>
        <p:spPr>
          <a:xfrm>
            <a:off x="330420" y="396223"/>
            <a:ext cx="6129374"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Session Agenda</a:t>
            </a:r>
          </a:p>
        </p:txBody>
      </p:sp>
      <p:sp>
        <p:nvSpPr>
          <p:cNvPr id="33" name="Content Placeholder 2">
            <a:extLst>
              <a:ext uri="{FF2B5EF4-FFF2-40B4-BE49-F238E27FC236}">
                <a16:creationId xmlns:a16="http://schemas.microsoft.com/office/drawing/2014/main" id="{9EED5CE8-6D58-C0BD-68B3-B5DC767559F2}"/>
              </a:ext>
            </a:extLst>
          </p:cNvPr>
          <p:cNvSpPr txBox="1">
            <a:spLocks/>
          </p:cNvSpPr>
          <p:nvPr/>
        </p:nvSpPr>
        <p:spPr>
          <a:xfrm>
            <a:off x="838200" y="1427517"/>
            <a:ext cx="10515600" cy="4749446"/>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71500" indent="-571500" algn="l">
              <a:lnSpc>
                <a:spcPct val="150000"/>
              </a:lnSpc>
              <a:buFont typeface="Arial" panose="020B0604020202020204" pitchFamily="34" charset="0"/>
              <a:buChar char="•"/>
            </a:pPr>
            <a:r>
              <a:rPr lang="en-AU" sz="2800">
                <a:latin typeface="Open Sans" panose="020B0606030504020204" pitchFamily="34" charset="0"/>
                <a:ea typeface="Open Sans" panose="020B0606030504020204" pitchFamily="34" charset="0"/>
                <a:cs typeface="Open Sans" panose="020B0606030504020204" pitchFamily="34" charset="0"/>
              </a:rPr>
              <a:t>Why are we here and what do we need</a:t>
            </a:r>
          </a:p>
          <a:p>
            <a:pPr marL="571500" indent="-571500" algn="l">
              <a:lnSpc>
                <a:spcPct val="150000"/>
              </a:lnSpc>
              <a:buFont typeface="Arial" panose="020B0604020202020204" pitchFamily="34" charset="0"/>
              <a:buChar char="•"/>
            </a:pPr>
            <a:r>
              <a:rPr lang="en-AU" sz="2800">
                <a:latin typeface="Open Sans" panose="020B0606030504020204" pitchFamily="34" charset="0"/>
                <a:ea typeface="Open Sans" panose="020B0606030504020204" pitchFamily="34" charset="0"/>
                <a:cs typeface="Open Sans" panose="020B0606030504020204" pitchFamily="34" charset="0"/>
              </a:rPr>
              <a:t>Schedule we are working to</a:t>
            </a:r>
          </a:p>
          <a:p>
            <a:pPr marL="571500" indent="-571500" algn="l">
              <a:lnSpc>
                <a:spcPct val="150000"/>
              </a:lnSpc>
              <a:buFont typeface="Arial" panose="020B0604020202020204" pitchFamily="34" charset="0"/>
              <a:buChar char="•"/>
            </a:pPr>
            <a:r>
              <a:rPr lang="en-AU" sz="2800">
                <a:latin typeface="Open Sans" panose="020B0606030504020204" pitchFamily="34" charset="0"/>
                <a:ea typeface="Open Sans" panose="020B0606030504020204" pitchFamily="34" charset="0"/>
                <a:cs typeface="Open Sans" panose="020B0606030504020204" pitchFamily="34" charset="0"/>
              </a:rPr>
              <a:t>Scene Setting</a:t>
            </a:r>
          </a:p>
          <a:p>
            <a:pPr marL="571500" indent="-571500" algn="l">
              <a:lnSpc>
                <a:spcPct val="150000"/>
              </a:lnSpc>
              <a:buFont typeface="Arial" panose="020B0604020202020204" pitchFamily="34" charset="0"/>
              <a:buChar char="•"/>
            </a:pPr>
            <a:r>
              <a:rPr lang="en-AU" sz="2800">
                <a:latin typeface="Open Sans" panose="020B0606030504020204" pitchFamily="34" charset="0"/>
                <a:ea typeface="Open Sans" panose="020B0606030504020204" pitchFamily="34" charset="0"/>
                <a:cs typeface="Open Sans" panose="020B0606030504020204" pitchFamily="34" charset="0"/>
              </a:rPr>
              <a:t>Workshop item 1 – High Level Benefits (~15mins)</a:t>
            </a:r>
          </a:p>
          <a:p>
            <a:pPr marL="571500" indent="-571500" algn="l">
              <a:lnSpc>
                <a:spcPct val="150000"/>
              </a:lnSpc>
              <a:buFont typeface="Arial" panose="020B0604020202020204" pitchFamily="34" charset="0"/>
              <a:buChar char="•"/>
            </a:pPr>
            <a:r>
              <a:rPr lang="en-AU" sz="2800">
                <a:latin typeface="Open Sans" panose="020B0606030504020204" pitchFamily="34" charset="0"/>
                <a:ea typeface="Open Sans" panose="020B0606030504020204" pitchFamily="34" charset="0"/>
                <a:cs typeface="Open Sans" panose="020B0606030504020204" pitchFamily="34" charset="0"/>
              </a:rPr>
              <a:t>Workshop item 2 – Functional Scope (~45mins)</a:t>
            </a:r>
          </a:p>
          <a:p>
            <a:pPr marL="571500" indent="-571500" algn="l">
              <a:lnSpc>
                <a:spcPct val="150000"/>
              </a:lnSpc>
              <a:buFont typeface="Arial" panose="020B0604020202020204" pitchFamily="34" charset="0"/>
              <a:buChar char="•"/>
            </a:pPr>
            <a:r>
              <a:rPr lang="en-AU" sz="2800">
                <a:latin typeface="Open Sans" panose="020B0606030504020204" pitchFamily="34" charset="0"/>
                <a:ea typeface="Open Sans" panose="020B0606030504020204" pitchFamily="34" charset="0"/>
                <a:cs typeface="Open Sans" panose="020B0606030504020204" pitchFamily="34" charset="0"/>
              </a:rPr>
              <a:t>Workshop item 3 – Risk (~15mins)</a:t>
            </a:r>
          </a:p>
          <a:p>
            <a:pPr marL="571500" indent="-571500" algn="l">
              <a:lnSpc>
                <a:spcPct val="150000"/>
              </a:lnSpc>
              <a:buFont typeface="Arial" panose="020B0604020202020204" pitchFamily="34" charset="0"/>
              <a:buChar char="•"/>
            </a:pPr>
            <a:r>
              <a:rPr lang="en-AU" sz="2800">
                <a:latin typeface="Open Sans" panose="020B0606030504020204" pitchFamily="34" charset="0"/>
                <a:ea typeface="Open Sans" panose="020B0606030504020204" pitchFamily="34" charset="0"/>
                <a:cs typeface="Open Sans" panose="020B0606030504020204" pitchFamily="34" charset="0"/>
              </a:rPr>
              <a:t>Wrap-up</a:t>
            </a:r>
          </a:p>
          <a:p>
            <a:pPr marL="571500" indent="-571500" algn="l">
              <a:lnSpc>
                <a:spcPct val="150000"/>
              </a:lnSpc>
              <a:buFont typeface="Arial" panose="020B0604020202020204" pitchFamily="34" charset="0"/>
              <a:buChar char="•"/>
            </a:pPr>
            <a:endParaRPr lang="en-AU" sz="2800">
              <a:latin typeface="Open Sans" panose="020B0606030504020204" pitchFamily="34" charset="0"/>
              <a:ea typeface="Open Sans" panose="020B0606030504020204" pitchFamily="34" charset="0"/>
              <a:cs typeface="Open Sans" panose="020B0606030504020204" pitchFamily="34" charset="0"/>
            </a:endParaRPr>
          </a:p>
          <a:p>
            <a:pPr marL="571500" indent="-571500" algn="l">
              <a:lnSpc>
                <a:spcPct val="150000"/>
              </a:lnSpc>
              <a:buFont typeface="Arial" panose="020B0604020202020204" pitchFamily="34" charset="0"/>
              <a:buChar char="•"/>
            </a:pPr>
            <a:endParaRPr lang="en-AU" sz="2800">
              <a:latin typeface="Open Sans" panose="020B0606030504020204" pitchFamily="34" charset="0"/>
              <a:ea typeface="Open Sans" panose="020B0606030504020204" pitchFamily="34" charset="0"/>
              <a:cs typeface="Open Sans" panose="020B0606030504020204" pitchFamily="34" charset="0"/>
            </a:endParaRPr>
          </a:p>
          <a:p>
            <a:pPr marL="571500" indent="-571500" algn="l">
              <a:lnSpc>
                <a:spcPct val="150000"/>
              </a:lnSpc>
              <a:buFont typeface="Arial" panose="020B0604020202020204" pitchFamily="34" charset="0"/>
              <a:buChar char="•"/>
            </a:pPr>
            <a:endParaRPr lang="en-AU" sz="2800">
              <a:latin typeface="Open Sans" panose="020B0606030504020204" pitchFamily="34" charset="0"/>
              <a:ea typeface="Open Sans" panose="020B0606030504020204" pitchFamily="34" charset="0"/>
              <a:cs typeface="Open Sans" panose="020B0606030504020204" pitchFamily="34" charset="0"/>
            </a:endParaRPr>
          </a:p>
          <a:p>
            <a:pPr marL="571500" indent="-571500" algn="l">
              <a:lnSpc>
                <a:spcPct val="150000"/>
              </a:lnSpc>
              <a:buFont typeface="Arial" panose="020B0604020202020204" pitchFamily="34" charset="0"/>
              <a:buChar char="•"/>
            </a:pPr>
            <a:endParaRPr lang="en-AU" sz="280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12323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6EAA7-85AB-13F1-42A5-D60F70BBF122}"/>
              </a:ext>
            </a:extLst>
          </p:cNvPr>
          <p:cNvSpPr>
            <a:spLocks noGrp="1"/>
          </p:cNvSpPr>
          <p:nvPr>
            <p:ph type="title"/>
          </p:nvPr>
        </p:nvSpPr>
        <p:spPr/>
        <p:txBody>
          <a:bodyPr/>
          <a:lstStyle/>
          <a:p>
            <a:r>
              <a:rPr lang="en-AU"/>
              <a:t>Feature Questions</a:t>
            </a:r>
          </a:p>
        </p:txBody>
      </p:sp>
      <p:sp>
        <p:nvSpPr>
          <p:cNvPr id="6" name="Rectangle 5">
            <a:extLst>
              <a:ext uri="{FF2B5EF4-FFF2-40B4-BE49-F238E27FC236}">
                <a16:creationId xmlns:a16="http://schemas.microsoft.com/office/drawing/2014/main" id="{4C04D057-71F7-C548-800F-B223A767B956}"/>
              </a:ext>
            </a:extLst>
          </p:cNvPr>
          <p:cNvSpPr/>
          <p:nvPr/>
        </p:nvSpPr>
        <p:spPr>
          <a:xfrm>
            <a:off x="418750" y="1448349"/>
            <a:ext cx="2276825" cy="4952452"/>
          </a:xfrm>
          <a:prstGeom prst="rect">
            <a:avLst/>
          </a:prstGeom>
          <a:no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b="1">
                <a:solidFill>
                  <a:schemeClr val="tx1"/>
                </a:solidFill>
              </a:rPr>
              <a:t>Looking over the 3 reflection slides;</a:t>
            </a:r>
          </a:p>
          <a:p>
            <a:endParaRPr lang="en-AU" b="1">
              <a:solidFill>
                <a:schemeClr val="tx1"/>
              </a:solidFill>
            </a:endParaRPr>
          </a:p>
          <a:p>
            <a:r>
              <a:rPr lang="en-AU" b="1">
                <a:solidFill>
                  <a:schemeClr val="tx1"/>
                </a:solidFill>
              </a:rPr>
              <a:t>without getting to the detail on what each feature is; from a high-level scan over the features, what % confidence level do you have that we have them covered?</a:t>
            </a:r>
          </a:p>
          <a:p>
            <a:endParaRPr lang="en-AU" b="1">
              <a:solidFill>
                <a:schemeClr val="tx1"/>
              </a:solidFill>
            </a:endParaRPr>
          </a:p>
          <a:p>
            <a:r>
              <a:rPr lang="en-AU">
                <a:solidFill>
                  <a:schemeClr val="tx1"/>
                </a:solidFill>
              </a:rPr>
              <a:t>&lt;value here&gt; %</a:t>
            </a:r>
          </a:p>
        </p:txBody>
      </p:sp>
      <p:grpSp>
        <p:nvGrpSpPr>
          <p:cNvPr id="9" name="Group 8">
            <a:extLst>
              <a:ext uri="{FF2B5EF4-FFF2-40B4-BE49-F238E27FC236}">
                <a16:creationId xmlns:a16="http://schemas.microsoft.com/office/drawing/2014/main" id="{64D36F4F-02FB-C0EE-96B8-AFDC5995A388}"/>
              </a:ext>
            </a:extLst>
          </p:cNvPr>
          <p:cNvGrpSpPr/>
          <p:nvPr/>
        </p:nvGrpSpPr>
        <p:grpSpPr>
          <a:xfrm>
            <a:off x="3009550" y="1448349"/>
            <a:ext cx="8839901" cy="4952452"/>
            <a:chOff x="2933350" y="1448349"/>
            <a:chExt cx="7039325" cy="4952452"/>
          </a:xfrm>
        </p:grpSpPr>
        <p:sp>
          <p:nvSpPr>
            <p:cNvPr id="7" name="Rectangle 6">
              <a:extLst>
                <a:ext uri="{FF2B5EF4-FFF2-40B4-BE49-F238E27FC236}">
                  <a16:creationId xmlns:a16="http://schemas.microsoft.com/office/drawing/2014/main" id="{2E4FB434-1430-9563-90E6-F9D3A1E6F259}"/>
                </a:ext>
              </a:extLst>
            </p:cNvPr>
            <p:cNvSpPr/>
            <p:nvPr/>
          </p:nvSpPr>
          <p:spPr>
            <a:xfrm>
              <a:off x="2933350" y="1448349"/>
              <a:ext cx="3400775" cy="4952452"/>
            </a:xfrm>
            <a:prstGeom prst="rect">
              <a:avLst/>
            </a:prstGeom>
            <a:no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b="1">
                  <a:solidFill>
                    <a:schemeClr val="tx1"/>
                  </a:solidFill>
                </a:rPr>
                <a:t>Review reflection slides 1 and 2 –  </a:t>
              </a:r>
              <a:br>
                <a:rPr lang="en-AU" b="1">
                  <a:solidFill>
                    <a:schemeClr val="tx1"/>
                  </a:solidFill>
                </a:rPr>
              </a:br>
              <a:r>
                <a:rPr lang="en-AU" b="1">
                  <a:solidFill>
                    <a:schemeClr val="tx1"/>
                  </a:solidFill>
                </a:rPr>
                <a:t>What </a:t>
              </a:r>
              <a:r>
                <a:rPr lang="en-AU" b="1" i="1">
                  <a:solidFill>
                    <a:schemeClr val="tx1"/>
                  </a:solidFill>
                </a:rPr>
                <a:t>must have </a:t>
              </a:r>
              <a:r>
                <a:rPr lang="en-AU" b="1">
                  <a:solidFill>
                    <a:schemeClr val="tx1"/>
                  </a:solidFill>
                </a:rPr>
                <a:t>features are missing? </a:t>
              </a:r>
              <a:r>
                <a:rPr lang="en-AU">
                  <a:solidFill>
                    <a:schemeClr val="tx1"/>
                  </a:solidFill>
                </a:rPr>
                <a:t>(we will work through each stage of assessment)</a:t>
              </a:r>
            </a:p>
            <a:p>
              <a:endParaRPr lang="en-AU" b="1">
                <a:solidFill>
                  <a:schemeClr val="tx1"/>
                </a:solidFill>
              </a:endParaRPr>
            </a:p>
            <a:p>
              <a:pPr marL="342900" indent="-342900">
                <a:buFont typeface="Arial" panose="020B0604020202020204" pitchFamily="34" charset="0"/>
                <a:buChar char="•"/>
              </a:pPr>
              <a:r>
                <a:rPr lang="en-AU">
                  <a:solidFill>
                    <a:schemeClr val="tx1"/>
                  </a:solidFill>
                </a:rPr>
                <a:t>A</a:t>
              </a:r>
            </a:p>
            <a:p>
              <a:pPr marL="342900" indent="-342900">
                <a:buFont typeface="Arial" panose="020B0604020202020204" pitchFamily="34" charset="0"/>
                <a:buChar char="•"/>
              </a:pPr>
              <a:r>
                <a:rPr lang="en-AU">
                  <a:solidFill>
                    <a:schemeClr val="tx1"/>
                  </a:solidFill>
                </a:rPr>
                <a:t>B</a:t>
              </a:r>
            </a:p>
            <a:p>
              <a:pPr marL="342900" indent="-342900">
                <a:buFont typeface="Arial" panose="020B0604020202020204" pitchFamily="34" charset="0"/>
                <a:buChar char="•"/>
              </a:pPr>
              <a:r>
                <a:rPr lang="en-AU">
                  <a:solidFill>
                    <a:schemeClr val="tx1"/>
                  </a:solidFill>
                </a:rPr>
                <a:t>…</a:t>
              </a:r>
            </a:p>
            <a:p>
              <a:pPr marL="342900" indent="-342900">
                <a:buAutoNum type="alphaLcPeriod"/>
              </a:pPr>
              <a:endParaRPr lang="en-AU">
                <a:solidFill>
                  <a:schemeClr val="tx1"/>
                </a:solidFill>
              </a:endParaRPr>
            </a:p>
            <a:p>
              <a:endParaRPr lang="en-AU">
                <a:solidFill>
                  <a:schemeClr val="tx1"/>
                </a:solidFill>
              </a:endParaRPr>
            </a:p>
            <a:p>
              <a:endParaRPr lang="en-AU">
                <a:solidFill>
                  <a:schemeClr val="tx1"/>
                </a:solidFill>
              </a:endParaRPr>
            </a:p>
            <a:p>
              <a:endParaRPr lang="en-AU">
                <a:solidFill>
                  <a:schemeClr val="tx1"/>
                </a:solidFill>
              </a:endParaRPr>
            </a:p>
          </p:txBody>
        </p:sp>
        <p:sp>
          <p:nvSpPr>
            <p:cNvPr id="8" name="Rectangle 7">
              <a:extLst>
                <a:ext uri="{FF2B5EF4-FFF2-40B4-BE49-F238E27FC236}">
                  <a16:creationId xmlns:a16="http://schemas.microsoft.com/office/drawing/2014/main" id="{F4D48916-843F-E088-DF82-3D7AA2F75921}"/>
                </a:ext>
              </a:extLst>
            </p:cNvPr>
            <p:cNvSpPr/>
            <p:nvPr/>
          </p:nvSpPr>
          <p:spPr>
            <a:xfrm>
              <a:off x="6571900" y="1448349"/>
              <a:ext cx="3400775" cy="4952452"/>
            </a:xfrm>
            <a:prstGeom prst="rect">
              <a:avLst/>
            </a:prstGeom>
            <a:no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b="1">
                  <a:solidFill>
                    <a:schemeClr val="tx1"/>
                  </a:solidFill>
                </a:rPr>
                <a:t>What features or groups-of do you believe most complex or concerning and therefore, a high risk to deliver and why? </a:t>
              </a:r>
            </a:p>
            <a:p>
              <a:endParaRPr lang="en-AU" b="1">
                <a:solidFill>
                  <a:schemeClr val="tx1"/>
                </a:solidFill>
              </a:endParaRPr>
            </a:p>
            <a:p>
              <a:pPr marL="342900" indent="-342900">
                <a:buFont typeface="Arial" panose="020B0604020202020204" pitchFamily="34" charset="0"/>
                <a:buChar char="•"/>
              </a:pPr>
              <a:r>
                <a:rPr lang="en-AU">
                  <a:solidFill>
                    <a:schemeClr val="tx1"/>
                  </a:solidFill>
                </a:rPr>
                <a:t>A</a:t>
              </a:r>
            </a:p>
            <a:p>
              <a:pPr marL="342900" indent="-342900">
                <a:buFont typeface="Arial" panose="020B0604020202020204" pitchFamily="34" charset="0"/>
                <a:buChar char="•"/>
              </a:pPr>
              <a:r>
                <a:rPr lang="en-AU">
                  <a:solidFill>
                    <a:schemeClr val="tx1"/>
                  </a:solidFill>
                </a:rPr>
                <a:t>B</a:t>
              </a:r>
            </a:p>
            <a:p>
              <a:pPr marL="342900" indent="-342900">
                <a:buFont typeface="Arial" panose="020B0604020202020204" pitchFamily="34" charset="0"/>
                <a:buChar char="•"/>
              </a:pPr>
              <a:r>
                <a:rPr lang="en-AU">
                  <a:solidFill>
                    <a:schemeClr val="tx1"/>
                  </a:solidFill>
                </a:rPr>
                <a:t>…</a:t>
              </a:r>
            </a:p>
            <a:p>
              <a:pPr marL="342900" indent="-342900">
                <a:buAutoNum type="alphaLcPeriod"/>
              </a:pPr>
              <a:endParaRPr lang="en-AU">
                <a:solidFill>
                  <a:schemeClr val="tx1"/>
                </a:solidFill>
              </a:endParaRPr>
            </a:p>
            <a:p>
              <a:endParaRPr lang="en-AU">
                <a:solidFill>
                  <a:schemeClr val="tx1"/>
                </a:solidFill>
              </a:endParaRPr>
            </a:p>
            <a:p>
              <a:endParaRPr lang="en-AU">
                <a:solidFill>
                  <a:schemeClr val="tx1"/>
                </a:solidFill>
              </a:endParaRPr>
            </a:p>
            <a:p>
              <a:endParaRPr lang="en-AU">
                <a:solidFill>
                  <a:schemeClr val="tx1"/>
                </a:solidFill>
              </a:endParaRPr>
            </a:p>
          </p:txBody>
        </p:sp>
      </p:grpSp>
    </p:spTree>
    <p:extLst>
      <p:ext uri="{BB962C8B-B14F-4D97-AF65-F5344CB8AC3E}">
        <p14:creationId xmlns:p14="http://schemas.microsoft.com/office/powerpoint/2010/main" val="2272016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C72EC-0207-DE9C-481D-9087ABFEE7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EFA2F8-2D64-15E9-BEAE-4A8C779428A8}"/>
              </a:ext>
            </a:extLst>
          </p:cNvPr>
          <p:cNvSpPr>
            <a:spLocks noGrp="1"/>
          </p:cNvSpPr>
          <p:nvPr>
            <p:ph type="title"/>
          </p:nvPr>
        </p:nvSpPr>
        <p:spPr/>
        <p:txBody>
          <a:bodyPr/>
          <a:lstStyle/>
          <a:p>
            <a:r>
              <a:rPr lang="en-AU"/>
              <a:t>Let us quickly loop back to ‘why’!</a:t>
            </a:r>
          </a:p>
        </p:txBody>
      </p:sp>
      <p:sp>
        <p:nvSpPr>
          <p:cNvPr id="3" name="Content Placeholder 3">
            <a:extLst>
              <a:ext uri="{FF2B5EF4-FFF2-40B4-BE49-F238E27FC236}">
                <a16:creationId xmlns:a16="http://schemas.microsoft.com/office/drawing/2014/main" id="{A99AC21A-585A-0B80-577A-11683C6BE258}"/>
              </a:ext>
            </a:extLst>
          </p:cNvPr>
          <p:cNvSpPr txBox="1">
            <a:spLocks/>
          </p:cNvSpPr>
          <p:nvPr/>
        </p:nvSpPr>
        <p:spPr>
          <a:xfrm>
            <a:off x="494881" y="1393945"/>
            <a:ext cx="11102387" cy="5159863"/>
          </a:xfrm>
          <a:prstGeom prst="rect">
            <a:avLst/>
          </a:prstGeom>
        </p:spPr>
        <p:txBody>
          <a:bodyPr/>
          <a:lstStyle>
            <a:lvl1pPr marL="457167" indent="-457167" algn="l" defTabSz="609555" rtl="0" eaLnBrk="1" fontAlgn="base" hangingPunct="1">
              <a:spcBef>
                <a:spcPct val="20000"/>
              </a:spcBef>
              <a:spcAft>
                <a:spcPct val="0"/>
              </a:spcAft>
              <a:buFont typeface="Arial" panose="020B0604020202020204" pitchFamily="34" charset="0"/>
              <a:buChar char="•"/>
              <a:defRPr sz="4267" kern="1200">
                <a:solidFill>
                  <a:schemeClr val="tx1"/>
                </a:solidFill>
                <a:latin typeface="+mn-lt"/>
                <a:ea typeface="+mn-ea"/>
                <a:cs typeface="+mn-cs"/>
              </a:defRPr>
            </a:lvl1pPr>
            <a:lvl2pPr marL="990526" indent="-380972" algn="l" defTabSz="609555" rtl="0" eaLnBrk="1" fontAlgn="base" hangingPunct="1">
              <a:spcBef>
                <a:spcPct val="20000"/>
              </a:spcBef>
              <a:spcAft>
                <a:spcPct val="0"/>
              </a:spcAft>
              <a:buFont typeface="Arial" panose="020B0604020202020204" pitchFamily="34" charset="0"/>
              <a:buChar char="–"/>
              <a:defRPr sz="3733" kern="1200">
                <a:solidFill>
                  <a:schemeClr val="tx1"/>
                </a:solidFill>
                <a:latin typeface="+mn-lt"/>
                <a:ea typeface="+mn-ea"/>
                <a:cs typeface="+mn-cs"/>
              </a:defRPr>
            </a:lvl2pPr>
            <a:lvl3pPr marL="1523887" indent="-304776" algn="l" defTabSz="609555"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440" indent="-304776" algn="l" defTabSz="609555" rtl="0" eaLnBrk="1" fontAlgn="base" hangingPunct="1">
              <a:spcBef>
                <a:spcPct val="20000"/>
              </a:spcBef>
              <a:spcAft>
                <a:spcPct val="0"/>
              </a:spcAft>
              <a:buFont typeface="Arial" panose="020B0604020202020204" pitchFamily="34" charset="0"/>
              <a:buChar char="–"/>
              <a:defRPr sz="2667" kern="1200">
                <a:solidFill>
                  <a:schemeClr val="tx1"/>
                </a:solidFill>
                <a:latin typeface="+mn-lt"/>
                <a:ea typeface="+mn-ea"/>
                <a:cs typeface="+mn-cs"/>
              </a:defRPr>
            </a:lvl4pPr>
            <a:lvl5pPr marL="2742994" indent="-304776" algn="l" defTabSz="609555" rtl="0" eaLnBrk="1" fontAlgn="base" hangingPunct="1">
              <a:spcBef>
                <a:spcPct val="20000"/>
              </a:spcBef>
              <a:spcAft>
                <a:spcPct val="0"/>
              </a:spcAft>
              <a:buFont typeface="Arial" panose="020B0604020202020204" pitchFamily="34" charset="0"/>
              <a:buChar char="»"/>
              <a:defRPr sz="2667" kern="1200">
                <a:solidFill>
                  <a:schemeClr val="tx1"/>
                </a:solidFill>
                <a:latin typeface="+mn-lt"/>
                <a:ea typeface="+mn-ea"/>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AU" sz="2800" b="1">
                <a:solidFill>
                  <a:schemeClr val="tx1"/>
                </a:solidFill>
              </a:rPr>
              <a:t>From our discussion of scope and features…so why do this? What are the benefits / savings / advantages?</a:t>
            </a:r>
          </a:p>
          <a:p>
            <a:endParaRPr lang="en-AU" sz="2800" b="1"/>
          </a:p>
          <a:p>
            <a:r>
              <a:rPr lang="en-AU" sz="2800">
                <a:solidFill>
                  <a:schemeClr val="tx1"/>
                </a:solidFill>
              </a:rPr>
              <a:t>Key Benefits for </a:t>
            </a:r>
            <a:r>
              <a:rPr lang="en-AU" sz="2800" b="1">
                <a:solidFill>
                  <a:schemeClr val="tx1"/>
                </a:solidFill>
              </a:rPr>
              <a:t>GOVERNMENT AND CUSTOMERS </a:t>
            </a:r>
            <a:r>
              <a:rPr lang="en-AU" sz="2800">
                <a:solidFill>
                  <a:schemeClr val="tx1"/>
                </a:solidFill>
              </a:rPr>
              <a:t>will be?</a:t>
            </a:r>
            <a:br>
              <a:rPr lang="en-AU" sz="2800">
                <a:solidFill>
                  <a:schemeClr val="tx1"/>
                </a:solidFill>
              </a:rPr>
            </a:br>
            <a:endParaRPr lang="en-AU" sz="2800">
              <a:solidFill>
                <a:schemeClr val="tx1"/>
              </a:solidFill>
            </a:endParaRPr>
          </a:p>
          <a:p>
            <a:r>
              <a:rPr lang="en-AU" sz="2800"/>
              <a:t>Key Benefits for </a:t>
            </a:r>
            <a:r>
              <a:rPr lang="en-AU" sz="2800" b="1"/>
              <a:t>STAFF</a:t>
            </a:r>
            <a:r>
              <a:rPr lang="en-AU" sz="2800"/>
              <a:t> will be?</a:t>
            </a:r>
          </a:p>
          <a:p>
            <a:pPr marL="0" indent="0">
              <a:buNone/>
            </a:pPr>
            <a:br>
              <a:rPr lang="en-AU" sz="2000" b="1">
                <a:solidFill>
                  <a:schemeClr val="tx1"/>
                </a:solidFill>
              </a:rPr>
            </a:br>
            <a:endParaRPr lang="en-AU" sz="2000" b="1">
              <a:solidFill>
                <a:schemeClr val="tx1"/>
              </a:solidFill>
            </a:endParaRPr>
          </a:p>
          <a:p>
            <a:endParaRPr lang="en-AU" sz="2000" b="1">
              <a:solidFill>
                <a:schemeClr val="tx1"/>
              </a:solidFill>
            </a:endParaRPr>
          </a:p>
          <a:p>
            <a:endParaRPr lang="en-AU" sz="2000" b="1">
              <a:solidFill>
                <a:schemeClr val="tx1"/>
              </a:solidFill>
            </a:endParaRPr>
          </a:p>
        </p:txBody>
      </p:sp>
    </p:spTree>
    <p:extLst>
      <p:ext uri="{BB962C8B-B14F-4D97-AF65-F5344CB8AC3E}">
        <p14:creationId xmlns:p14="http://schemas.microsoft.com/office/powerpoint/2010/main" val="14225776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303377-0430-1A36-B6D8-E111FF11D00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9C9DB70-D869-DF8A-87B7-AC923F5BCAC9}"/>
              </a:ext>
            </a:extLst>
          </p:cNvPr>
          <p:cNvSpPr>
            <a:spLocks noGrp="1"/>
          </p:cNvSpPr>
          <p:nvPr>
            <p:ph type="title"/>
          </p:nvPr>
        </p:nvSpPr>
        <p:spPr/>
        <p:txBody>
          <a:bodyPr>
            <a:normAutofit fontScale="90000"/>
          </a:bodyPr>
          <a:lstStyle/>
          <a:p>
            <a:r>
              <a:rPr lang="en-AU"/>
              <a:t>Workshop Item 3</a:t>
            </a:r>
            <a:br>
              <a:rPr lang="en-AU"/>
            </a:br>
            <a:br>
              <a:rPr lang="en-AU"/>
            </a:br>
            <a:r>
              <a:rPr lang="en-AU"/>
              <a:t>Risk</a:t>
            </a:r>
          </a:p>
        </p:txBody>
      </p:sp>
      <p:sp>
        <p:nvSpPr>
          <p:cNvPr id="4" name="Slide Number Placeholder 3">
            <a:extLst>
              <a:ext uri="{FF2B5EF4-FFF2-40B4-BE49-F238E27FC236}">
                <a16:creationId xmlns:a16="http://schemas.microsoft.com/office/drawing/2014/main" id="{C5325FC7-4229-EF2D-D9D9-3DBD0BDCBEE4}"/>
              </a:ext>
            </a:extLst>
          </p:cNvPr>
          <p:cNvSpPr>
            <a:spLocks noGrp="1"/>
          </p:cNvSpPr>
          <p:nvPr>
            <p:ph type="sldNum" sz="quarter" idx="4294967295"/>
          </p:nvPr>
        </p:nvSpPr>
        <p:spPr>
          <a:xfrm>
            <a:off x="9448800" y="6356350"/>
            <a:ext cx="2743200" cy="365125"/>
          </a:xfrm>
          <a:prstGeom prst="rect">
            <a:avLst/>
          </a:prstGeom>
        </p:spPr>
        <p:txBody>
          <a:bodyPr/>
          <a:lstStyle/>
          <a:p>
            <a:fld id="{4B67E08E-8E66-4C98-8515-078DB861FA37}" type="slidenum">
              <a:rPr lang="en-AU" smtClean="0"/>
              <a:t>22</a:t>
            </a:fld>
            <a:endParaRPr lang="en-AU"/>
          </a:p>
        </p:txBody>
      </p:sp>
    </p:spTree>
    <p:extLst>
      <p:ext uri="{BB962C8B-B14F-4D97-AF65-F5344CB8AC3E}">
        <p14:creationId xmlns:p14="http://schemas.microsoft.com/office/powerpoint/2010/main" val="935860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467DBD-B0A1-98E8-9BAD-A62B812A3F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F88194-A348-01AF-4B45-08B17AAD94F6}"/>
              </a:ext>
            </a:extLst>
          </p:cNvPr>
          <p:cNvSpPr>
            <a:spLocks noGrp="1"/>
          </p:cNvSpPr>
          <p:nvPr>
            <p:ph type="title"/>
          </p:nvPr>
        </p:nvSpPr>
        <p:spPr/>
        <p:txBody>
          <a:bodyPr/>
          <a:lstStyle/>
          <a:p>
            <a:r>
              <a:rPr lang="en-AU"/>
              <a:t>Risks</a:t>
            </a:r>
          </a:p>
        </p:txBody>
      </p:sp>
      <p:sp>
        <p:nvSpPr>
          <p:cNvPr id="6" name="TextBox 5">
            <a:extLst>
              <a:ext uri="{FF2B5EF4-FFF2-40B4-BE49-F238E27FC236}">
                <a16:creationId xmlns:a16="http://schemas.microsoft.com/office/drawing/2014/main" id="{C7EDCE4F-E8A7-598A-4932-2AE462372D1C}"/>
              </a:ext>
            </a:extLst>
          </p:cNvPr>
          <p:cNvSpPr txBox="1"/>
          <p:nvPr/>
        </p:nvSpPr>
        <p:spPr>
          <a:xfrm>
            <a:off x="372700" y="1324346"/>
            <a:ext cx="11496318" cy="400110"/>
          </a:xfrm>
          <a:prstGeom prst="rect">
            <a:avLst/>
          </a:prstGeom>
          <a:noFill/>
        </p:spPr>
        <p:txBody>
          <a:bodyPr wrap="square">
            <a:spAutoFit/>
          </a:bodyPr>
          <a:lstStyle/>
          <a:p>
            <a:r>
              <a:rPr lang="en-AU" sz="2000"/>
              <a:t>What are top 3 risks (in terms of likelihood </a:t>
            </a:r>
            <a:r>
              <a:rPr lang="en-AU" sz="2000" u="sng"/>
              <a:t>and</a:t>
            </a:r>
            <a:r>
              <a:rPr lang="en-AU" sz="2000"/>
              <a:t> impact) for CUSTOMERS and STAFF/DWER and why? </a:t>
            </a:r>
          </a:p>
        </p:txBody>
      </p:sp>
      <p:grpSp>
        <p:nvGrpSpPr>
          <p:cNvPr id="7" name="Group 6">
            <a:extLst>
              <a:ext uri="{FF2B5EF4-FFF2-40B4-BE49-F238E27FC236}">
                <a16:creationId xmlns:a16="http://schemas.microsoft.com/office/drawing/2014/main" id="{7298224A-315E-F7D9-8F3E-CA2AADBBA3A2}"/>
              </a:ext>
            </a:extLst>
          </p:cNvPr>
          <p:cNvGrpSpPr/>
          <p:nvPr/>
        </p:nvGrpSpPr>
        <p:grpSpPr>
          <a:xfrm>
            <a:off x="478756" y="2087279"/>
            <a:ext cx="11332244" cy="4466529"/>
            <a:chOff x="1155031" y="1964038"/>
            <a:chExt cx="6427155" cy="4466529"/>
          </a:xfrm>
        </p:grpSpPr>
        <p:sp>
          <p:nvSpPr>
            <p:cNvPr id="8" name="Rectangle 7">
              <a:extLst>
                <a:ext uri="{FF2B5EF4-FFF2-40B4-BE49-F238E27FC236}">
                  <a16:creationId xmlns:a16="http://schemas.microsoft.com/office/drawing/2014/main" id="{DDE9DCF7-1F6B-CD1D-4F1E-862953B36E69}"/>
                </a:ext>
              </a:extLst>
            </p:cNvPr>
            <p:cNvSpPr/>
            <p:nvPr/>
          </p:nvSpPr>
          <p:spPr>
            <a:xfrm>
              <a:off x="1155031" y="1973179"/>
              <a:ext cx="3112169" cy="4457388"/>
            </a:xfrm>
            <a:prstGeom prst="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b="1">
                  <a:solidFill>
                    <a:schemeClr val="tx1"/>
                  </a:solidFill>
                </a:rPr>
                <a:t>For CUSTOMERS</a:t>
              </a:r>
            </a:p>
          </p:txBody>
        </p:sp>
        <p:sp>
          <p:nvSpPr>
            <p:cNvPr id="9" name="Rectangle 8">
              <a:extLst>
                <a:ext uri="{FF2B5EF4-FFF2-40B4-BE49-F238E27FC236}">
                  <a16:creationId xmlns:a16="http://schemas.microsoft.com/office/drawing/2014/main" id="{A4C5197B-1C78-9548-50B2-0D4C6BB568AF}"/>
                </a:ext>
              </a:extLst>
            </p:cNvPr>
            <p:cNvSpPr/>
            <p:nvPr/>
          </p:nvSpPr>
          <p:spPr>
            <a:xfrm>
              <a:off x="4470017" y="1964038"/>
              <a:ext cx="3112169" cy="4457388"/>
            </a:xfrm>
            <a:prstGeom prst="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b="1">
                  <a:solidFill>
                    <a:schemeClr val="tx1"/>
                  </a:solidFill>
                </a:rPr>
                <a:t>For STAFF</a:t>
              </a:r>
            </a:p>
          </p:txBody>
        </p:sp>
      </p:grpSp>
    </p:spTree>
    <p:extLst>
      <p:ext uri="{BB962C8B-B14F-4D97-AF65-F5344CB8AC3E}">
        <p14:creationId xmlns:p14="http://schemas.microsoft.com/office/powerpoint/2010/main" val="2905555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30D6EC-FB06-EC55-71A0-46A8CAAD7524}"/>
              </a:ext>
            </a:extLst>
          </p:cNvPr>
          <p:cNvSpPr>
            <a:spLocks noGrp="1"/>
          </p:cNvSpPr>
          <p:nvPr>
            <p:ph type="title"/>
          </p:nvPr>
        </p:nvSpPr>
        <p:spPr/>
        <p:txBody>
          <a:bodyPr/>
          <a:lstStyle/>
          <a:p>
            <a:r>
              <a:rPr lang="en-AU"/>
              <a:t>END OF SESSION</a:t>
            </a:r>
          </a:p>
        </p:txBody>
      </p:sp>
    </p:spTree>
    <p:extLst>
      <p:ext uri="{BB962C8B-B14F-4D97-AF65-F5344CB8AC3E}">
        <p14:creationId xmlns:p14="http://schemas.microsoft.com/office/powerpoint/2010/main" val="3148251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98935B9-3C3B-4486-7922-38CAC80A0CC1}"/>
            </a:ext>
          </a:extLst>
        </p:cNvPr>
        <p:cNvGrpSpPr/>
        <p:nvPr/>
      </p:nvGrpSpPr>
      <p:grpSpPr>
        <a:xfrm>
          <a:off x="0" y="0"/>
          <a:ext cx="0" cy="0"/>
          <a:chOff x="0" y="0"/>
          <a:chExt cx="0" cy="0"/>
        </a:xfrm>
      </p:grpSpPr>
      <p:pic>
        <p:nvPicPr>
          <p:cNvPr id="114" name="Picture 113">
            <a:extLst>
              <a:ext uri="{FF2B5EF4-FFF2-40B4-BE49-F238E27FC236}">
                <a16:creationId xmlns:a16="http://schemas.microsoft.com/office/drawing/2014/main" id="{099EDFB2-765A-5EE2-EA60-91D3CED6CDEC}"/>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3CBA3BAF-C765-0712-3AFF-FF664B3B6883}"/>
              </a:ext>
            </a:extLst>
          </p:cNvPr>
          <p:cNvSpPr txBox="1"/>
          <p:nvPr/>
        </p:nvSpPr>
        <p:spPr>
          <a:xfrm>
            <a:off x="330420" y="396223"/>
            <a:ext cx="6758638"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Proposed Roadmap</a:t>
            </a:r>
          </a:p>
        </p:txBody>
      </p:sp>
      <p:sp>
        <p:nvSpPr>
          <p:cNvPr id="2" name="Arrow: Right 1">
            <a:extLst>
              <a:ext uri="{FF2B5EF4-FFF2-40B4-BE49-F238E27FC236}">
                <a16:creationId xmlns:a16="http://schemas.microsoft.com/office/drawing/2014/main" id="{70AED425-D1E1-09F0-8988-A4D5E9994D2E}"/>
              </a:ext>
            </a:extLst>
          </p:cNvPr>
          <p:cNvSpPr/>
          <p:nvPr/>
        </p:nvSpPr>
        <p:spPr>
          <a:xfrm>
            <a:off x="522634" y="1642971"/>
            <a:ext cx="4269788" cy="572493"/>
          </a:xfrm>
          <a:prstGeom prst="rightArrow">
            <a:avLst/>
          </a:prstGeom>
          <a:solidFill>
            <a:schemeClr val="tx1">
              <a:lumMod val="95000"/>
              <a:lumOff val="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a:t>2026 - 2027</a:t>
            </a:r>
          </a:p>
        </p:txBody>
      </p:sp>
      <p:sp>
        <p:nvSpPr>
          <p:cNvPr id="3" name="Arrow: Right 2">
            <a:extLst>
              <a:ext uri="{FF2B5EF4-FFF2-40B4-BE49-F238E27FC236}">
                <a16:creationId xmlns:a16="http://schemas.microsoft.com/office/drawing/2014/main" id="{8C739090-DB7F-CF40-7E4D-0469A083AB70}"/>
              </a:ext>
            </a:extLst>
          </p:cNvPr>
          <p:cNvSpPr/>
          <p:nvPr/>
        </p:nvSpPr>
        <p:spPr>
          <a:xfrm>
            <a:off x="4839165" y="1642971"/>
            <a:ext cx="3634571" cy="572493"/>
          </a:xfrm>
          <a:prstGeom prst="rightArrow">
            <a:avLst/>
          </a:prstGeom>
          <a:solidFill>
            <a:schemeClr val="tx1">
              <a:lumMod val="95000"/>
              <a:lumOff val="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a:t>2027 - 2028</a:t>
            </a:r>
          </a:p>
        </p:txBody>
      </p:sp>
      <p:pic>
        <p:nvPicPr>
          <p:cNvPr id="21" name="Graphic 20" descr="Run with solid fill">
            <a:extLst>
              <a:ext uri="{FF2B5EF4-FFF2-40B4-BE49-F238E27FC236}">
                <a16:creationId xmlns:a16="http://schemas.microsoft.com/office/drawing/2014/main" id="{C0D404B4-546A-8CAB-66D4-3F50DE794EE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1226" y="2363552"/>
            <a:ext cx="356968" cy="278057"/>
          </a:xfrm>
          <a:prstGeom prst="rect">
            <a:avLst/>
          </a:prstGeom>
        </p:spPr>
      </p:pic>
      <p:sp>
        <p:nvSpPr>
          <p:cNvPr id="22" name="Arrow: Right 21">
            <a:extLst>
              <a:ext uri="{FF2B5EF4-FFF2-40B4-BE49-F238E27FC236}">
                <a16:creationId xmlns:a16="http://schemas.microsoft.com/office/drawing/2014/main" id="{06916459-80BE-48F6-37C2-7D82989A5404}"/>
              </a:ext>
            </a:extLst>
          </p:cNvPr>
          <p:cNvSpPr/>
          <p:nvPr/>
        </p:nvSpPr>
        <p:spPr>
          <a:xfrm>
            <a:off x="8520479" y="1642971"/>
            <a:ext cx="3221082" cy="572493"/>
          </a:xfrm>
          <a:prstGeom prst="rightArrow">
            <a:avLst/>
          </a:prstGeom>
          <a:solidFill>
            <a:schemeClr val="tx1">
              <a:lumMod val="95000"/>
              <a:lumOff val="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a:t>2028 - 2029</a:t>
            </a:r>
          </a:p>
        </p:txBody>
      </p:sp>
      <p:sp>
        <p:nvSpPr>
          <p:cNvPr id="23" name="TextBox 22">
            <a:extLst>
              <a:ext uri="{FF2B5EF4-FFF2-40B4-BE49-F238E27FC236}">
                <a16:creationId xmlns:a16="http://schemas.microsoft.com/office/drawing/2014/main" id="{E3E4B3B0-81EE-21A6-94E8-7758E9B30206}"/>
              </a:ext>
            </a:extLst>
          </p:cNvPr>
          <p:cNvSpPr txBox="1"/>
          <p:nvPr/>
        </p:nvSpPr>
        <p:spPr>
          <a:xfrm>
            <a:off x="458194" y="1403182"/>
            <a:ext cx="1613743" cy="369332"/>
          </a:xfrm>
          <a:prstGeom prst="rect">
            <a:avLst/>
          </a:prstGeom>
          <a:noFill/>
        </p:spPr>
        <p:txBody>
          <a:bodyPr wrap="none" rtlCol="0">
            <a:spAutoFit/>
          </a:bodyPr>
          <a:lstStyle/>
          <a:p>
            <a:r>
              <a:rPr lang="en-AU"/>
              <a:t>PDP Year 1</a:t>
            </a:r>
          </a:p>
        </p:txBody>
      </p:sp>
      <p:sp>
        <p:nvSpPr>
          <p:cNvPr id="24" name="TextBox 23">
            <a:extLst>
              <a:ext uri="{FF2B5EF4-FFF2-40B4-BE49-F238E27FC236}">
                <a16:creationId xmlns:a16="http://schemas.microsoft.com/office/drawing/2014/main" id="{AA3B392B-81FC-8C5D-5690-9C90FC15A2E1}"/>
              </a:ext>
            </a:extLst>
          </p:cNvPr>
          <p:cNvSpPr txBox="1"/>
          <p:nvPr/>
        </p:nvSpPr>
        <p:spPr>
          <a:xfrm>
            <a:off x="4710242" y="1403182"/>
            <a:ext cx="1613743" cy="369332"/>
          </a:xfrm>
          <a:prstGeom prst="rect">
            <a:avLst/>
          </a:prstGeom>
          <a:noFill/>
        </p:spPr>
        <p:txBody>
          <a:bodyPr wrap="none" rtlCol="0">
            <a:spAutoFit/>
          </a:bodyPr>
          <a:lstStyle/>
          <a:p>
            <a:r>
              <a:rPr lang="en-AU"/>
              <a:t>PDP Year 2</a:t>
            </a:r>
          </a:p>
        </p:txBody>
      </p:sp>
      <p:sp>
        <p:nvSpPr>
          <p:cNvPr id="25" name="TextBox 24">
            <a:extLst>
              <a:ext uri="{FF2B5EF4-FFF2-40B4-BE49-F238E27FC236}">
                <a16:creationId xmlns:a16="http://schemas.microsoft.com/office/drawing/2014/main" id="{1E468E4C-80C2-3FDD-80B4-88BDD788A8F1}"/>
              </a:ext>
            </a:extLst>
          </p:cNvPr>
          <p:cNvSpPr txBox="1"/>
          <p:nvPr/>
        </p:nvSpPr>
        <p:spPr>
          <a:xfrm>
            <a:off x="8473736" y="1410337"/>
            <a:ext cx="1613743" cy="369332"/>
          </a:xfrm>
          <a:prstGeom prst="rect">
            <a:avLst/>
          </a:prstGeom>
          <a:noFill/>
        </p:spPr>
        <p:txBody>
          <a:bodyPr wrap="none" rtlCol="0">
            <a:spAutoFit/>
          </a:bodyPr>
          <a:lstStyle/>
          <a:p>
            <a:r>
              <a:rPr lang="en-AU"/>
              <a:t>PDP Year 3</a:t>
            </a:r>
          </a:p>
        </p:txBody>
      </p:sp>
      <p:sp>
        <p:nvSpPr>
          <p:cNvPr id="6" name="Rectangle: Rounded Corners 5">
            <a:extLst>
              <a:ext uri="{FF2B5EF4-FFF2-40B4-BE49-F238E27FC236}">
                <a16:creationId xmlns:a16="http://schemas.microsoft.com/office/drawing/2014/main" id="{1C1D40C2-E510-CD82-9AC7-306221A6BAD8}"/>
              </a:ext>
            </a:extLst>
          </p:cNvPr>
          <p:cNvSpPr/>
          <p:nvPr/>
        </p:nvSpPr>
        <p:spPr>
          <a:xfrm>
            <a:off x="522820" y="3292784"/>
            <a:ext cx="7604905" cy="351068"/>
          </a:xfrm>
          <a:prstGeom prst="roundRect">
            <a:avLst/>
          </a:prstGeom>
          <a:solidFill>
            <a:schemeClr val="tx1">
              <a:lumMod val="50000"/>
              <a:lumOff val="5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a:t>Native Vegetation Clearing and Offsets</a:t>
            </a:r>
          </a:p>
        </p:txBody>
      </p:sp>
      <p:sp>
        <p:nvSpPr>
          <p:cNvPr id="7" name="Rectangle: Rounded Corners 6">
            <a:extLst>
              <a:ext uri="{FF2B5EF4-FFF2-40B4-BE49-F238E27FC236}">
                <a16:creationId xmlns:a16="http://schemas.microsoft.com/office/drawing/2014/main" id="{1D20617A-2CD4-3759-3853-16C768E15CB5}"/>
              </a:ext>
            </a:extLst>
          </p:cNvPr>
          <p:cNvSpPr/>
          <p:nvPr/>
        </p:nvSpPr>
        <p:spPr>
          <a:xfrm>
            <a:off x="2358421" y="3768443"/>
            <a:ext cx="5736252" cy="351068"/>
          </a:xfrm>
          <a:prstGeom prst="roundRect">
            <a:avLst/>
          </a:prstGeom>
          <a:solidFill>
            <a:schemeClr val="tx1">
              <a:lumMod val="50000"/>
              <a:lumOff val="5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a:t>Water and Env. Compliance and Enforcement</a:t>
            </a:r>
          </a:p>
        </p:txBody>
      </p:sp>
      <p:sp>
        <p:nvSpPr>
          <p:cNvPr id="12" name="Rectangle: Rounded Corners 11">
            <a:extLst>
              <a:ext uri="{FF2B5EF4-FFF2-40B4-BE49-F238E27FC236}">
                <a16:creationId xmlns:a16="http://schemas.microsoft.com/office/drawing/2014/main" id="{951560DB-BE22-3FC0-5D19-2CF337F5403C}"/>
              </a:ext>
            </a:extLst>
          </p:cNvPr>
          <p:cNvSpPr/>
          <p:nvPr/>
        </p:nvSpPr>
        <p:spPr>
          <a:xfrm>
            <a:off x="4839165" y="4242993"/>
            <a:ext cx="6628080" cy="351068"/>
          </a:xfrm>
          <a:prstGeom prst="roundRect">
            <a:avLst/>
          </a:prstGeom>
          <a:solidFill>
            <a:schemeClr val="tx1">
              <a:lumMod val="50000"/>
              <a:lumOff val="5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a:t>Controlled Waste Licencing and Tracking</a:t>
            </a:r>
          </a:p>
        </p:txBody>
      </p:sp>
      <p:sp>
        <p:nvSpPr>
          <p:cNvPr id="13" name="Rectangle: Rounded Corners 12">
            <a:extLst>
              <a:ext uri="{FF2B5EF4-FFF2-40B4-BE49-F238E27FC236}">
                <a16:creationId xmlns:a16="http://schemas.microsoft.com/office/drawing/2014/main" id="{37028255-E9E3-60E6-DD3E-AF416DFC6A3E}"/>
              </a:ext>
            </a:extLst>
          </p:cNvPr>
          <p:cNvSpPr/>
          <p:nvPr/>
        </p:nvSpPr>
        <p:spPr>
          <a:xfrm>
            <a:off x="8528132" y="4729903"/>
            <a:ext cx="2957594" cy="351068"/>
          </a:xfrm>
          <a:prstGeom prst="roundRect">
            <a:avLst/>
          </a:prstGeom>
          <a:solidFill>
            <a:schemeClr val="tx1">
              <a:lumMod val="50000"/>
              <a:lumOff val="5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a:t>Contaminated Sites</a:t>
            </a:r>
          </a:p>
        </p:txBody>
      </p:sp>
      <p:sp>
        <p:nvSpPr>
          <p:cNvPr id="14" name="Rectangle: Rounded Corners 13">
            <a:extLst>
              <a:ext uri="{FF2B5EF4-FFF2-40B4-BE49-F238E27FC236}">
                <a16:creationId xmlns:a16="http://schemas.microsoft.com/office/drawing/2014/main" id="{BBDF5F66-8D6C-5E18-99AB-B455847E0A4C}"/>
              </a:ext>
            </a:extLst>
          </p:cNvPr>
          <p:cNvSpPr/>
          <p:nvPr/>
        </p:nvSpPr>
        <p:spPr>
          <a:xfrm>
            <a:off x="486349" y="5217322"/>
            <a:ext cx="10977476" cy="351068"/>
          </a:xfrm>
          <a:prstGeom prst="roundRect">
            <a:avLst/>
          </a:prstGeom>
          <a:solidFill>
            <a:schemeClr val="tx1">
              <a:lumMod val="50000"/>
              <a:lumOff val="5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a:t>Parallel Decision Making and Deemed Decision Making</a:t>
            </a:r>
          </a:p>
        </p:txBody>
      </p:sp>
      <p:sp>
        <p:nvSpPr>
          <p:cNvPr id="15" name="Rectangle: Rounded Corners 14">
            <a:extLst>
              <a:ext uri="{FF2B5EF4-FFF2-40B4-BE49-F238E27FC236}">
                <a16:creationId xmlns:a16="http://schemas.microsoft.com/office/drawing/2014/main" id="{FB5A3590-6C15-7839-AA54-1B6F14A31F3C}"/>
              </a:ext>
            </a:extLst>
          </p:cNvPr>
          <p:cNvSpPr/>
          <p:nvPr/>
        </p:nvSpPr>
        <p:spPr>
          <a:xfrm>
            <a:off x="489768" y="5710505"/>
            <a:ext cx="10977476" cy="351068"/>
          </a:xfrm>
          <a:prstGeom prst="roundRect">
            <a:avLst/>
          </a:prstGeom>
          <a:solidFill>
            <a:schemeClr val="tx1">
              <a:lumMod val="50000"/>
              <a:lumOff val="5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a:t>Common (ongoing updates, e.g. public consultations, published records search, etc)</a:t>
            </a:r>
          </a:p>
        </p:txBody>
      </p:sp>
      <p:sp>
        <p:nvSpPr>
          <p:cNvPr id="16" name="Rectangle: Rounded Corners 15">
            <a:extLst>
              <a:ext uri="{FF2B5EF4-FFF2-40B4-BE49-F238E27FC236}">
                <a16:creationId xmlns:a16="http://schemas.microsoft.com/office/drawing/2014/main" id="{817E402B-C205-CE12-20DA-43CDA9FAFFFB}"/>
              </a:ext>
            </a:extLst>
          </p:cNvPr>
          <p:cNvSpPr/>
          <p:nvPr/>
        </p:nvSpPr>
        <p:spPr>
          <a:xfrm>
            <a:off x="489768" y="6227533"/>
            <a:ext cx="10977476" cy="351068"/>
          </a:xfrm>
          <a:prstGeom prst="roundRect">
            <a:avLst/>
          </a:prstGeom>
          <a:solidFill>
            <a:schemeClr val="tx1">
              <a:lumMod val="50000"/>
              <a:lumOff val="5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a:t>Reporting and Analytics (ongoing updates)</a:t>
            </a:r>
          </a:p>
        </p:txBody>
      </p:sp>
      <p:sp>
        <p:nvSpPr>
          <p:cNvPr id="18" name="Rectangle: Rounded Corners 17">
            <a:extLst>
              <a:ext uri="{FF2B5EF4-FFF2-40B4-BE49-F238E27FC236}">
                <a16:creationId xmlns:a16="http://schemas.microsoft.com/office/drawing/2014/main" id="{A2E327B2-7892-D0C1-A063-CD02A2348E1E}"/>
              </a:ext>
            </a:extLst>
          </p:cNvPr>
          <p:cNvSpPr/>
          <p:nvPr/>
        </p:nvSpPr>
        <p:spPr>
          <a:xfrm>
            <a:off x="522633" y="2322549"/>
            <a:ext cx="3940243" cy="360065"/>
          </a:xfrm>
          <a:prstGeom prst="roundRect">
            <a:avLst/>
          </a:prstGeom>
          <a:solidFill>
            <a:schemeClr val="tx1">
              <a:lumMod val="50000"/>
              <a:lumOff val="5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a:t>Water Licencing &amp; Resources</a:t>
            </a:r>
          </a:p>
        </p:txBody>
      </p:sp>
      <p:sp>
        <p:nvSpPr>
          <p:cNvPr id="27" name="Rectangle: Rounded Corners 26">
            <a:extLst>
              <a:ext uri="{FF2B5EF4-FFF2-40B4-BE49-F238E27FC236}">
                <a16:creationId xmlns:a16="http://schemas.microsoft.com/office/drawing/2014/main" id="{94C80C88-3813-018D-75CA-9B6844F6F99F}"/>
              </a:ext>
            </a:extLst>
          </p:cNvPr>
          <p:cNvSpPr/>
          <p:nvPr/>
        </p:nvSpPr>
        <p:spPr>
          <a:xfrm>
            <a:off x="522633" y="2814546"/>
            <a:ext cx="3940243" cy="373640"/>
          </a:xfrm>
          <a:prstGeom prst="roundRect">
            <a:avLst/>
          </a:prstGeom>
          <a:solidFill>
            <a:schemeClr val="tx1">
              <a:lumMod val="50000"/>
              <a:lumOff val="5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a:t>Unified Application and Dashboard</a:t>
            </a:r>
          </a:p>
        </p:txBody>
      </p:sp>
    </p:spTree>
    <p:extLst>
      <p:ext uri="{BB962C8B-B14F-4D97-AF65-F5344CB8AC3E}">
        <p14:creationId xmlns:p14="http://schemas.microsoft.com/office/powerpoint/2010/main" val="2568983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08B51A7-3836-7CED-582A-B97E6357A71B}"/>
            </a:ext>
          </a:extLst>
        </p:cNvPr>
        <p:cNvGrpSpPr/>
        <p:nvPr/>
      </p:nvGrpSpPr>
      <p:grpSpPr>
        <a:xfrm>
          <a:off x="0" y="0"/>
          <a:ext cx="0" cy="0"/>
          <a:chOff x="0" y="0"/>
          <a:chExt cx="0" cy="0"/>
        </a:xfrm>
      </p:grpSpPr>
      <p:sp>
        <p:nvSpPr>
          <p:cNvPr id="69" name="Rectangle 68">
            <a:extLst>
              <a:ext uri="{FF2B5EF4-FFF2-40B4-BE49-F238E27FC236}">
                <a16:creationId xmlns:a16="http://schemas.microsoft.com/office/drawing/2014/main" id="{8FACA9A2-9DCC-B30E-FB1A-C87C8D94D8CD}"/>
              </a:ext>
            </a:extLst>
          </p:cNvPr>
          <p:cNvSpPr/>
          <p:nvPr/>
        </p:nvSpPr>
        <p:spPr>
          <a:xfrm>
            <a:off x="810547" y="2348074"/>
            <a:ext cx="10657550" cy="1486492"/>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AU" sz="900" i="1">
                <a:solidFill>
                  <a:schemeClr val="tx1">
                    <a:lumMod val="50000"/>
                    <a:lumOff val="50000"/>
                  </a:schemeClr>
                </a:solidFill>
              </a:rPr>
              <a:t>Case Management Applications – enabling specific and common process for key business services</a:t>
            </a:r>
          </a:p>
        </p:txBody>
      </p:sp>
      <p:pic>
        <p:nvPicPr>
          <p:cNvPr id="114" name="Picture 113">
            <a:extLst>
              <a:ext uri="{FF2B5EF4-FFF2-40B4-BE49-F238E27FC236}">
                <a16:creationId xmlns:a16="http://schemas.microsoft.com/office/drawing/2014/main" id="{DD4682BF-656F-126C-018C-896175B50B83}"/>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1678ED47-A512-1221-1667-3D81E4F4F2C7}"/>
              </a:ext>
            </a:extLst>
          </p:cNvPr>
          <p:cNvSpPr txBox="1"/>
          <p:nvPr/>
        </p:nvSpPr>
        <p:spPr>
          <a:xfrm>
            <a:off x="330419" y="396223"/>
            <a:ext cx="8337599"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What does this look like (~Q4 2025)</a:t>
            </a:r>
          </a:p>
        </p:txBody>
      </p:sp>
      <p:sp>
        <p:nvSpPr>
          <p:cNvPr id="18" name="Rectangle 17">
            <a:extLst>
              <a:ext uri="{FF2B5EF4-FFF2-40B4-BE49-F238E27FC236}">
                <a16:creationId xmlns:a16="http://schemas.microsoft.com/office/drawing/2014/main" id="{B9A6B66A-5D02-46A9-0005-05090303946D}"/>
              </a:ext>
            </a:extLst>
          </p:cNvPr>
          <p:cNvSpPr/>
          <p:nvPr/>
        </p:nvSpPr>
        <p:spPr>
          <a:xfrm>
            <a:off x="2661067" y="2820119"/>
            <a:ext cx="1054709" cy="914400"/>
          </a:xfrm>
          <a:prstGeom prst="rect">
            <a:avLst/>
          </a:prstGeom>
          <a:solidFill>
            <a:schemeClr val="accent3">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latin typeface="Open Sans" panose="020B0606030504020204" pitchFamily="34" charset="0"/>
                <a:ea typeface="Open Sans" panose="020B0606030504020204" pitchFamily="34" charset="0"/>
                <a:cs typeface="Open Sans" panose="020B0606030504020204" pitchFamily="34" charset="0"/>
              </a:rPr>
              <a:t>EPA </a:t>
            </a:r>
          </a:p>
          <a:p>
            <a:pPr algn="ctr"/>
            <a:r>
              <a:rPr lang="en-AU" sz="1200" b="1">
                <a:latin typeface="Open Sans" panose="020B0606030504020204" pitchFamily="34" charset="0"/>
                <a:ea typeface="Open Sans" panose="020B0606030504020204" pitchFamily="34" charset="0"/>
                <a:cs typeface="Open Sans" panose="020B0606030504020204" pitchFamily="34" charset="0"/>
              </a:rPr>
              <a:t>Approvals</a:t>
            </a:r>
          </a:p>
        </p:txBody>
      </p:sp>
      <p:sp>
        <p:nvSpPr>
          <p:cNvPr id="19" name="Rectangle 18">
            <a:extLst>
              <a:ext uri="{FF2B5EF4-FFF2-40B4-BE49-F238E27FC236}">
                <a16:creationId xmlns:a16="http://schemas.microsoft.com/office/drawing/2014/main" id="{9C4CDBFB-0A8B-5CC4-062F-452DB875FB51}"/>
              </a:ext>
            </a:extLst>
          </p:cNvPr>
          <p:cNvSpPr/>
          <p:nvPr/>
        </p:nvSpPr>
        <p:spPr>
          <a:xfrm>
            <a:off x="1474919" y="2820119"/>
            <a:ext cx="1054709" cy="914400"/>
          </a:xfrm>
          <a:prstGeom prst="rect">
            <a:avLst/>
          </a:prstGeom>
          <a:solidFill>
            <a:schemeClr val="accent3">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latin typeface="Open Sans" panose="020B0606030504020204" pitchFamily="34" charset="0"/>
                <a:ea typeface="Open Sans" panose="020B0606030504020204" pitchFamily="34" charset="0"/>
                <a:cs typeface="Open Sans" panose="020B0606030504020204" pitchFamily="34" charset="0"/>
              </a:rPr>
              <a:t>Planning Advice </a:t>
            </a:r>
          </a:p>
        </p:txBody>
      </p:sp>
      <p:sp>
        <p:nvSpPr>
          <p:cNvPr id="20" name="Rectangle 19">
            <a:extLst>
              <a:ext uri="{FF2B5EF4-FFF2-40B4-BE49-F238E27FC236}">
                <a16:creationId xmlns:a16="http://schemas.microsoft.com/office/drawing/2014/main" id="{B2854A4C-F273-3706-049A-20D7E47AAE7B}"/>
              </a:ext>
            </a:extLst>
          </p:cNvPr>
          <p:cNvSpPr/>
          <p:nvPr/>
        </p:nvSpPr>
        <p:spPr>
          <a:xfrm>
            <a:off x="3836544" y="2820119"/>
            <a:ext cx="1054709" cy="914400"/>
          </a:xfrm>
          <a:prstGeom prst="rect">
            <a:avLst/>
          </a:prstGeom>
          <a:solidFill>
            <a:schemeClr val="accent3">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latin typeface="Open Sans" panose="020B0606030504020204" pitchFamily="34" charset="0"/>
                <a:ea typeface="Open Sans" panose="020B0606030504020204" pitchFamily="34" charset="0"/>
                <a:cs typeface="Open Sans" panose="020B0606030504020204" pitchFamily="34" charset="0"/>
              </a:rPr>
              <a:t>Industry</a:t>
            </a:r>
          </a:p>
          <a:p>
            <a:pPr algn="ctr"/>
            <a:r>
              <a:rPr lang="en-AU" sz="1200" b="1">
                <a:latin typeface="Open Sans" panose="020B0606030504020204" pitchFamily="34" charset="0"/>
                <a:ea typeface="Open Sans" panose="020B0606030504020204" pitchFamily="34" charset="0"/>
                <a:cs typeface="Open Sans" panose="020B0606030504020204" pitchFamily="34" charset="0"/>
              </a:rPr>
              <a:t>Approvals</a:t>
            </a:r>
          </a:p>
        </p:txBody>
      </p:sp>
      <p:sp>
        <p:nvSpPr>
          <p:cNvPr id="22" name="Rectangle 21">
            <a:extLst>
              <a:ext uri="{FF2B5EF4-FFF2-40B4-BE49-F238E27FC236}">
                <a16:creationId xmlns:a16="http://schemas.microsoft.com/office/drawing/2014/main" id="{67CBC526-19C3-A3DA-BAF1-0A70201299B2}"/>
              </a:ext>
            </a:extLst>
          </p:cNvPr>
          <p:cNvSpPr/>
          <p:nvPr/>
        </p:nvSpPr>
        <p:spPr>
          <a:xfrm>
            <a:off x="6269295" y="2811082"/>
            <a:ext cx="1054709" cy="914400"/>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latin typeface="Open Sans" panose="020B0606030504020204" pitchFamily="34" charset="0"/>
                <a:ea typeface="Open Sans" panose="020B0606030504020204" pitchFamily="34" charset="0"/>
                <a:cs typeface="Open Sans" panose="020B0606030504020204" pitchFamily="34" charset="0"/>
              </a:rPr>
              <a:t>Water</a:t>
            </a:r>
          </a:p>
          <a:p>
            <a:pPr algn="ctr"/>
            <a:r>
              <a:rPr lang="en-AU" sz="1200" b="1">
                <a:latin typeface="Open Sans" panose="020B0606030504020204" pitchFamily="34" charset="0"/>
                <a:ea typeface="Open Sans" panose="020B0606030504020204" pitchFamily="34" charset="0"/>
                <a:cs typeface="Open Sans" panose="020B0606030504020204" pitchFamily="34" charset="0"/>
              </a:rPr>
              <a:t>Licencing</a:t>
            </a:r>
          </a:p>
        </p:txBody>
      </p:sp>
      <p:sp>
        <p:nvSpPr>
          <p:cNvPr id="23" name="Rectangle 22">
            <a:extLst>
              <a:ext uri="{FF2B5EF4-FFF2-40B4-BE49-F238E27FC236}">
                <a16:creationId xmlns:a16="http://schemas.microsoft.com/office/drawing/2014/main" id="{4D34C09A-4D3C-1879-8CF5-12F456F23052}"/>
              </a:ext>
            </a:extLst>
          </p:cNvPr>
          <p:cNvSpPr/>
          <p:nvPr/>
        </p:nvSpPr>
        <p:spPr>
          <a:xfrm>
            <a:off x="5080900" y="2816000"/>
            <a:ext cx="1054709" cy="914400"/>
          </a:xfrm>
          <a:prstGeom prst="rect">
            <a:avLst/>
          </a:prstGeom>
          <a:gradFill>
            <a:gsLst>
              <a:gs pos="22000">
                <a:schemeClr val="accent3"/>
              </a:gs>
              <a:gs pos="0">
                <a:schemeClr val="accent1">
                  <a:lumMod val="5000"/>
                  <a:lumOff val="95000"/>
                </a:schemeClr>
              </a:gs>
              <a:gs pos="60000">
                <a:schemeClr val="tx1">
                  <a:lumMod val="50000"/>
                  <a:lumOff val="50000"/>
                </a:schemeClr>
              </a:gs>
              <a:gs pos="100000">
                <a:schemeClr val="accent4">
                  <a:lumMod val="75000"/>
                </a:schemeClr>
              </a:gs>
              <a:gs pos="99000">
                <a:schemeClr val="bg1">
                  <a:lumMod val="50000"/>
                </a:schemeClr>
              </a:gs>
            </a:gsLst>
            <a:lin ang="5400000" scaled="1"/>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latin typeface="Open Sans" panose="020B0606030504020204" pitchFamily="34" charset="0"/>
                <a:ea typeface="Open Sans" panose="020B0606030504020204" pitchFamily="34" charset="0"/>
                <a:cs typeface="Open Sans" panose="020B0606030504020204" pitchFamily="34" charset="0"/>
              </a:rPr>
              <a:t>Clearing Approvals</a:t>
            </a:r>
          </a:p>
        </p:txBody>
      </p:sp>
      <p:sp>
        <p:nvSpPr>
          <p:cNvPr id="35" name="Rectangle 34">
            <a:extLst>
              <a:ext uri="{FF2B5EF4-FFF2-40B4-BE49-F238E27FC236}">
                <a16:creationId xmlns:a16="http://schemas.microsoft.com/office/drawing/2014/main" id="{9A11B565-C469-0C4F-C815-D38F23896A37}"/>
              </a:ext>
            </a:extLst>
          </p:cNvPr>
          <p:cNvSpPr/>
          <p:nvPr/>
        </p:nvSpPr>
        <p:spPr>
          <a:xfrm>
            <a:off x="7466381" y="2807791"/>
            <a:ext cx="1054709" cy="914400"/>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latin typeface="Open Sans" panose="020B0606030504020204" pitchFamily="34" charset="0"/>
                <a:ea typeface="Open Sans" panose="020B0606030504020204" pitchFamily="34" charset="0"/>
                <a:cs typeface="Open Sans" panose="020B0606030504020204" pitchFamily="34" charset="0"/>
              </a:rPr>
              <a:t>Controlled Waste Licencing and Tracking</a:t>
            </a:r>
          </a:p>
        </p:txBody>
      </p:sp>
      <p:sp>
        <p:nvSpPr>
          <p:cNvPr id="36" name="Rectangle 35">
            <a:extLst>
              <a:ext uri="{FF2B5EF4-FFF2-40B4-BE49-F238E27FC236}">
                <a16:creationId xmlns:a16="http://schemas.microsoft.com/office/drawing/2014/main" id="{CB36BEB9-B8A7-DE2D-EA30-6D06A210C8AC}"/>
              </a:ext>
            </a:extLst>
          </p:cNvPr>
          <p:cNvSpPr/>
          <p:nvPr/>
        </p:nvSpPr>
        <p:spPr>
          <a:xfrm>
            <a:off x="8668019" y="2807791"/>
            <a:ext cx="1054709" cy="914400"/>
          </a:xfrm>
          <a:prstGeom prst="rect">
            <a:avLst/>
          </a:prstGeom>
          <a:solidFill>
            <a:schemeClr val="tx1">
              <a:lumMod val="50000"/>
              <a:lumOff val="50000"/>
            </a:schemeClr>
          </a:solidFill>
          <a:ln w="28575">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latin typeface="Open Sans" panose="020B0606030504020204" pitchFamily="34" charset="0"/>
                <a:ea typeface="Open Sans" panose="020B0606030504020204" pitchFamily="34" charset="0"/>
                <a:cs typeface="Open Sans" panose="020B0606030504020204" pitchFamily="34" charset="0"/>
              </a:rPr>
              <a:t>Water &amp; Env.</a:t>
            </a:r>
          </a:p>
          <a:p>
            <a:pPr algn="ctr"/>
            <a:r>
              <a:rPr lang="en-AU" sz="1050" b="1">
                <a:latin typeface="Open Sans" panose="020B0606030504020204" pitchFamily="34" charset="0"/>
                <a:ea typeface="Open Sans" panose="020B0606030504020204" pitchFamily="34" charset="0"/>
                <a:cs typeface="Open Sans" panose="020B0606030504020204" pitchFamily="34" charset="0"/>
              </a:rPr>
              <a:t>Compliance and  Enforcement</a:t>
            </a:r>
          </a:p>
        </p:txBody>
      </p:sp>
      <p:sp>
        <p:nvSpPr>
          <p:cNvPr id="41" name="Rectangle 40">
            <a:extLst>
              <a:ext uri="{FF2B5EF4-FFF2-40B4-BE49-F238E27FC236}">
                <a16:creationId xmlns:a16="http://schemas.microsoft.com/office/drawing/2014/main" id="{02532BFD-93E1-350D-3CC1-9E2CC4BDE5A6}"/>
              </a:ext>
            </a:extLst>
          </p:cNvPr>
          <p:cNvSpPr/>
          <p:nvPr/>
        </p:nvSpPr>
        <p:spPr>
          <a:xfrm>
            <a:off x="4035984" y="6144969"/>
            <a:ext cx="1829471" cy="409575"/>
          </a:xfrm>
          <a:prstGeom prst="rect">
            <a:avLst/>
          </a:prstGeom>
          <a:solidFill>
            <a:schemeClr val="accent3">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latin typeface="Open Sans" panose="020B0606030504020204" pitchFamily="34" charset="0"/>
                <a:ea typeface="Open Sans" panose="020B0606030504020204" pitchFamily="34" charset="0"/>
                <a:cs typeface="Open Sans" panose="020B0606030504020204" pitchFamily="34" charset="0"/>
              </a:rPr>
              <a:t>Complete and improving</a:t>
            </a:r>
          </a:p>
        </p:txBody>
      </p:sp>
      <p:sp>
        <p:nvSpPr>
          <p:cNvPr id="43" name="Rectangle 42">
            <a:extLst>
              <a:ext uri="{FF2B5EF4-FFF2-40B4-BE49-F238E27FC236}">
                <a16:creationId xmlns:a16="http://schemas.microsoft.com/office/drawing/2014/main" id="{55935B38-C669-70C7-B307-1AB797FCB754}"/>
              </a:ext>
            </a:extLst>
          </p:cNvPr>
          <p:cNvSpPr/>
          <p:nvPr/>
        </p:nvSpPr>
        <p:spPr>
          <a:xfrm>
            <a:off x="3543450" y="2871533"/>
            <a:ext cx="123081" cy="150695"/>
          </a:xfrm>
          <a:prstGeom prst="rect">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44" name="Rectangle 43">
            <a:extLst>
              <a:ext uri="{FF2B5EF4-FFF2-40B4-BE49-F238E27FC236}">
                <a16:creationId xmlns:a16="http://schemas.microsoft.com/office/drawing/2014/main" id="{F72ED062-6528-D300-7E02-34D4E9A52250}"/>
              </a:ext>
            </a:extLst>
          </p:cNvPr>
          <p:cNvSpPr/>
          <p:nvPr/>
        </p:nvSpPr>
        <p:spPr>
          <a:xfrm>
            <a:off x="4735959" y="2869852"/>
            <a:ext cx="123081" cy="150695"/>
          </a:xfrm>
          <a:prstGeom prst="rect">
            <a:avLst/>
          </a:prstGeom>
          <a:solidFill>
            <a:srgbClr val="F0C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45" name="Rectangle 44">
            <a:extLst>
              <a:ext uri="{FF2B5EF4-FFF2-40B4-BE49-F238E27FC236}">
                <a16:creationId xmlns:a16="http://schemas.microsoft.com/office/drawing/2014/main" id="{D025637F-4ED0-4519-DCEE-0DDE095393B8}"/>
              </a:ext>
            </a:extLst>
          </p:cNvPr>
          <p:cNvSpPr/>
          <p:nvPr/>
        </p:nvSpPr>
        <p:spPr>
          <a:xfrm>
            <a:off x="2371992" y="2869694"/>
            <a:ext cx="123081" cy="150695"/>
          </a:xfrm>
          <a:prstGeom prst="rect">
            <a:avLst/>
          </a:prstGeom>
          <a:solidFill>
            <a:srgbClr val="67C6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46" name="Rectangle 45">
            <a:extLst>
              <a:ext uri="{FF2B5EF4-FFF2-40B4-BE49-F238E27FC236}">
                <a16:creationId xmlns:a16="http://schemas.microsoft.com/office/drawing/2014/main" id="{0D3063C1-79E4-A1EE-9F69-4D145A59CBA5}"/>
              </a:ext>
            </a:extLst>
          </p:cNvPr>
          <p:cNvSpPr/>
          <p:nvPr/>
        </p:nvSpPr>
        <p:spPr>
          <a:xfrm>
            <a:off x="9862111" y="2816000"/>
            <a:ext cx="1054709" cy="914400"/>
          </a:xfrm>
          <a:prstGeom prst="rect">
            <a:avLst/>
          </a:prstGeom>
          <a:solidFill>
            <a:schemeClr val="tx1">
              <a:lumMod val="50000"/>
              <a:lumOff val="50000"/>
            </a:schemeClr>
          </a:solidFill>
          <a:ln w="28575">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100" b="1" err="1">
                <a:latin typeface="Open Sans" panose="020B0606030504020204" pitchFamily="34" charset="0"/>
                <a:ea typeface="Open Sans" panose="020B0606030504020204" pitchFamily="34" charset="0"/>
                <a:cs typeface="Open Sans" panose="020B0606030504020204" pitchFamily="34" charset="0"/>
              </a:rPr>
              <a:t>Contam</a:t>
            </a:r>
            <a:r>
              <a:rPr lang="en-AU" sz="1100" b="1">
                <a:latin typeface="Open Sans" panose="020B0606030504020204" pitchFamily="34" charset="0"/>
                <a:ea typeface="Open Sans" panose="020B0606030504020204" pitchFamily="34" charset="0"/>
                <a:cs typeface="Open Sans" panose="020B0606030504020204" pitchFamily="34" charset="0"/>
              </a:rPr>
              <a:t>.</a:t>
            </a:r>
          </a:p>
          <a:p>
            <a:pPr algn="ctr"/>
            <a:r>
              <a:rPr lang="en-AU" sz="1100" b="1">
                <a:latin typeface="Open Sans" panose="020B0606030504020204" pitchFamily="34" charset="0"/>
                <a:ea typeface="Open Sans" panose="020B0606030504020204" pitchFamily="34" charset="0"/>
                <a:cs typeface="Open Sans" panose="020B0606030504020204" pitchFamily="34" charset="0"/>
              </a:rPr>
              <a:t>Sites</a:t>
            </a:r>
          </a:p>
        </p:txBody>
      </p:sp>
      <p:sp>
        <p:nvSpPr>
          <p:cNvPr id="49" name="Rectangle 48">
            <a:extLst>
              <a:ext uri="{FF2B5EF4-FFF2-40B4-BE49-F238E27FC236}">
                <a16:creationId xmlns:a16="http://schemas.microsoft.com/office/drawing/2014/main" id="{F8C42505-58AE-B0AB-6A4D-32FA422090AF}"/>
              </a:ext>
            </a:extLst>
          </p:cNvPr>
          <p:cNvSpPr/>
          <p:nvPr/>
        </p:nvSpPr>
        <p:spPr>
          <a:xfrm>
            <a:off x="5980964" y="6144969"/>
            <a:ext cx="1829471" cy="409575"/>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latin typeface="Open Sans" panose="020B0606030504020204" pitchFamily="34" charset="0"/>
                <a:ea typeface="Open Sans" panose="020B0606030504020204" pitchFamily="34" charset="0"/>
                <a:cs typeface="Open Sans" panose="020B0606030504020204" pitchFamily="34" charset="0"/>
              </a:rPr>
              <a:t>Under Development</a:t>
            </a:r>
          </a:p>
        </p:txBody>
      </p:sp>
      <p:sp>
        <p:nvSpPr>
          <p:cNvPr id="50" name="Rectangle 49">
            <a:extLst>
              <a:ext uri="{FF2B5EF4-FFF2-40B4-BE49-F238E27FC236}">
                <a16:creationId xmlns:a16="http://schemas.microsoft.com/office/drawing/2014/main" id="{EDCDB38F-2AB5-3CF0-819C-74872E56202D}"/>
              </a:ext>
            </a:extLst>
          </p:cNvPr>
          <p:cNvSpPr/>
          <p:nvPr/>
        </p:nvSpPr>
        <p:spPr>
          <a:xfrm>
            <a:off x="7875626" y="6144969"/>
            <a:ext cx="1829471" cy="409575"/>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latin typeface="Open Sans" panose="020B0606030504020204" pitchFamily="34" charset="0"/>
                <a:ea typeface="Open Sans" panose="020B0606030504020204" pitchFamily="34" charset="0"/>
                <a:cs typeface="Open Sans" panose="020B0606030504020204" pitchFamily="34" charset="0"/>
              </a:rPr>
              <a:t>Future Functionality</a:t>
            </a:r>
          </a:p>
        </p:txBody>
      </p:sp>
      <p:grpSp>
        <p:nvGrpSpPr>
          <p:cNvPr id="59" name="Group 58">
            <a:extLst>
              <a:ext uri="{FF2B5EF4-FFF2-40B4-BE49-F238E27FC236}">
                <a16:creationId xmlns:a16="http://schemas.microsoft.com/office/drawing/2014/main" id="{DF13BD72-CAAF-BEF0-2DC5-3AF2A9F81099}"/>
              </a:ext>
            </a:extLst>
          </p:cNvPr>
          <p:cNvGrpSpPr/>
          <p:nvPr/>
        </p:nvGrpSpPr>
        <p:grpSpPr>
          <a:xfrm>
            <a:off x="10961934" y="2439340"/>
            <a:ext cx="1311065" cy="1311065"/>
            <a:chOff x="11140892" y="5563193"/>
            <a:chExt cx="1311065" cy="1311065"/>
          </a:xfrm>
        </p:grpSpPr>
        <p:sp>
          <p:nvSpPr>
            <p:cNvPr id="53" name="Rectangle 52">
              <a:extLst>
                <a:ext uri="{FF2B5EF4-FFF2-40B4-BE49-F238E27FC236}">
                  <a16:creationId xmlns:a16="http://schemas.microsoft.com/office/drawing/2014/main" id="{67580118-9CBA-0459-25CE-DE170683681C}"/>
                </a:ext>
              </a:extLst>
            </p:cNvPr>
            <p:cNvSpPr/>
            <p:nvPr/>
          </p:nvSpPr>
          <p:spPr>
            <a:xfrm>
              <a:off x="11717312" y="6249380"/>
              <a:ext cx="379851" cy="239616"/>
            </a:xfrm>
            <a:prstGeom prst="rect">
              <a:avLst/>
            </a:prstGeom>
            <a:solidFill>
              <a:srgbClr val="F0C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4" name="Rectangle 53">
              <a:extLst>
                <a:ext uri="{FF2B5EF4-FFF2-40B4-BE49-F238E27FC236}">
                  <a16:creationId xmlns:a16="http://schemas.microsoft.com/office/drawing/2014/main" id="{CF71EF15-A92C-2D44-E609-6454802E74AD}"/>
                </a:ext>
              </a:extLst>
            </p:cNvPr>
            <p:cNvSpPr/>
            <p:nvPr/>
          </p:nvSpPr>
          <p:spPr>
            <a:xfrm>
              <a:off x="11516094" y="6272009"/>
              <a:ext cx="138863" cy="239616"/>
            </a:xfrm>
            <a:prstGeom prst="rect">
              <a:avLst/>
            </a:prstGeom>
            <a:solidFill>
              <a:srgbClr val="67C6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5" name="Rectangle 54">
              <a:extLst>
                <a:ext uri="{FF2B5EF4-FFF2-40B4-BE49-F238E27FC236}">
                  <a16:creationId xmlns:a16="http://schemas.microsoft.com/office/drawing/2014/main" id="{EA773D95-066B-D74C-C80F-9B496BD81D3A}"/>
                </a:ext>
              </a:extLst>
            </p:cNvPr>
            <p:cNvSpPr/>
            <p:nvPr/>
          </p:nvSpPr>
          <p:spPr>
            <a:xfrm>
              <a:off x="11516094" y="6511506"/>
              <a:ext cx="605588" cy="239616"/>
            </a:xfrm>
            <a:prstGeom prst="rect">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pic>
          <p:nvPicPr>
            <p:cNvPr id="56" name="Graphic 55" descr="Building with solid fill">
              <a:extLst>
                <a:ext uri="{FF2B5EF4-FFF2-40B4-BE49-F238E27FC236}">
                  <a16:creationId xmlns:a16="http://schemas.microsoft.com/office/drawing/2014/main" id="{9E0FFAA0-0B2A-D1C4-5299-70CBF2194B0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140892" y="5563193"/>
              <a:ext cx="1311065" cy="1311065"/>
            </a:xfrm>
            <a:prstGeom prst="rect">
              <a:avLst/>
            </a:prstGeom>
          </p:spPr>
        </p:pic>
      </p:grpSp>
      <p:grpSp>
        <p:nvGrpSpPr>
          <p:cNvPr id="2" name="Group 1">
            <a:extLst>
              <a:ext uri="{FF2B5EF4-FFF2-40B4-BE49-F238E27FC236}">
                <a16:creationId xmlns:a16="http://schemas.microsoft.com/office/drawing/2014/main" id="{621443FE-6600-04B1-A1B0-D24184210159}"/>
              </a:ext>
            </a:extLst>
          </p:cNvPr>
          <p:cNvGrpSpPr/>
          <p:nvPr/>
        </p:nvGrpSpPr>
        <p:grpSpPr>
          <a:xfrm>
            <a:off x="3005739" y="2594727"/>
            <a:ext cx="364169" cy="371234"/>
            <a:chOff x="1418607" y="4643454"/>
            <a:chExt cx="732460" cy="746669"/>
          </a:xfrm>
        </p:grpSpPr>
        <p:sp>
          <p:nvSpPr>
            <p:cNvPr id="3" name="Oval 2">
              <a:extLst>
                <a:ext uri="{FF2B5EF4-FFF2-40B4-BE49-F238E27FC236}">
                  <a16:creationId xmlns:a16="http://schemas.microsoft.com/office/drawing/2014/main" id="{9799CA34-4F60-4D22-62A3-5F364AEC18EC}"/>
                </a:ext>
              </a:extLst>
            </p:cNvPr>
            <p:cNvSpPr/>
            <p:nvPr/>
          </p:nvSpPr>
          <p:spPr>
            <a:xfrm>
              <a:off x="1418607" y="4643454"/>
              <a:ext cx="732460" cy="746669"/>
            </a:xfrm>
            <a:prstGeom prst="ellipse">
              <a:avLst/>
            </a:prstGeom>
            <a:solidFill>
              <a:srgbClr val="00658E"/>
            </a:solidFill>
            <a:ln w="12700">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2400">
                <a:latin typeface="Aptos" panose="020B0004020202020204" pitchFamily="34" charset="0"/>
              </a:endParaRPr>
            </a:p>
          </p:txBody>
        </p:sp>
        <p:pic>
          <p:nvPicPr>
            <p:cNvPr id="4" name="Graphic 3" descr="Plant outline">
              <a:extLst>
                <a:ext uri="{FF2B5EF4-FFF2-40B4-BE49-F238E27FC236}">
                  <a16:creationId xmlns:a16="http://schemas.microsoft.com/office/drawing/2014/main" id="{EF3E01C1-CBF8-F903-41EA-53E9C475F55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472020" y="4694515"/>
              <a:ext cx="595156" cy="595156"/>
            </a:xfrm>
            <a:prstGeom prst="rect">
              <a:avLst/>
            </a:prstGeom>
          </p:spPr>
        </p:pic>
      </p:grpSp>
      <p:grpSp>
        <p:nvGrpSpPr>
          <p:cNvPr id="5" name="Group 4">
            <a:extLst>
              <a:ext uri="{FF2B5EF4-FFF2-40B4-BE49-F238E27FC236}">
                <a16:creationId xmlns:a16="http://schemas.microsoft.com/office/drawing/2014/main" id="{7E114AB9-6F7C-47E4-05A9-75402061151C}"/>
              </a:ext>
            </a:extLst>
          </p:cNvPr>
          <p:cNvGrpSpPr/>
          <p:nvPr/>
        </p:nvGrpSpPr>
        <p:grpSpPr>
          <a:xfrm>
            <a:off x="5460356" y="2610114"/>
            <a:ext cx="357043" cy="352072"/>
            <a:chOff x="4248630" y="4676786"/>
            <a:chExt cx="738403" cy="728123"/>
          </a:xfrm>
        </p:grpSpPr>
        <p:sp>
          <p:nvSpPr>
            <p:cNvPr id="6" name="Oval 5">
              <a:extLst>
                <a:ext uri="{FF2B5EF4-FFF2-40B4-BE49-F238E27FC236}">
                  <a16:creationId xmlns:a16="http://schemas.microsoft.com/office/drawing/2014/main" id="{4C2EC47B-04CF-1F59-F263-1B32CF371218}"/>
                </a:ext>
              </a:extLst>
            </p:cNvPr>
            <p:cNvSpPr/>
            <p:nvPr/>
          </p:nvSpPr>
          <p:spPr>
            <a:xfrm>
              <a:off x="4248630" y="4676786"/>
              <a:ext cx="738403" cy="728123"/>
            </a:xfrm>
            <a:prstGeom prst="ellipse">
              <a:avLst/>
            </a:prstGeom>
            <a:solidFill>
              <a:srgbClr val="4C9A6E"/>
            </a:solidFill>
            <a:ln w="12700">
              <a:solidFill>
                <a:schemeClr val="bg1"/>
              </a:solidFill>
            </a:ln>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pic>
          <p:nvPicPr>
            <p:cNvPr id="40" name="Graphic 39" descr="Tree With Roots outline">
              <a:extLst>
                <a:ext uri="{FF2B5EF4-FFF2-40B4-BE49-F238E27FC236}">
                  <a16:creationId xmlns:a16="http://schemas.microsoft.com/office/drawing/2014/main" id="{4628050C-4FAF-DAE8-2CE7-5E6500AA870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32446" y="4731947"/>
              <a:ext cx="570773" cy="570773"/>
            </a:xfrm>
            <a:prstGeom prst="rect">
              <a:avLst/>
            </a:prstGeom>
          </p:spPr>
        </p:pic>
      </p:grpSp>
      <p:grpSp>
        <p:nvGrpSpPr>
          <p:cNvPr id="47" name="Group 46">
            <a:extLst>
              <a:ext uri="{FF2B5EF4-FFF2-40B4-BE49-F238E27FC236}">
                <a16:creationId xmlns:a16="http://schemas.microsoft.com/office/drawing/2014/main" id="{9304231E-2E8F-2FEF-7F3D-01978E6A6096}"/>
              </a:ext>
            </a:extLst>
          </p:cNvPr>
          <p:cNvGrpSpPr/>
          <p:nvPr/>
        </p:nvGrpSpPr>
        <p:grpSpPr>
          <a:xfrm>
            <a:off x="4146738" y="2602823"/>
            <a:ext cx="367154" cy="358436"/>
            <a:chOff x="7096490" y="4711400"/>
            <a:chExt cx="735474" cy="718011"/>
          </a:xfrm>
        </p:grpSpPr>
        <p:sp>
          <p:nvSpPr>
            <p:cNvPr id="48" name="Oval 47">
              <a:extLst>
                <a:ext uri="{FF2B5EF4-FFF2-40B4-BE49-F238E27FC236}">
                  <a16:creationId xmlns:a16="http://schemas.microsoft.com/office/drawing/2014/main" id="{687808E8-8FB1-9C79-92E5-AE1639A0A08B}"/>
                </a:ext>
              </a:extLst>
            </p:cNvPr>
            <p:cNvSpPr/>
            <p:nvPr/>
          </p:nvSpPr>
          <p:spPr>
            <a:xfrm>
              <a:off x="7096490" y="4711400"/>
              <a:ext cx="735474" cy="718011"/>
            </a:xfrm>
            <a:prstGeom prst="ellipse">
              <a:avLst/>
            </a:prstGeom>
            <a:solidFill>
              <a:srgbClr val="66C5BA"/>
            </a:solidFill>
            <a:ln w="12700" cap="flat">
              <a:solidFill>
                <a:schemeClr val="bg1"/>
              </a:solidFill>
              <a:prstDash val="solid"/>
              <a:miter/>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2400">
                <a:latin typeface="Aptos" panose="020B0004020202020204" pitchFamily="34" charset="0"/>
              </a:endParaRPr>
            </a:p>
          </p:txBody>
        </p:sp>
        <p:pic>
          <p:nvPicPr>
            <p:cNvPr id="57" name="Graphic 56" descr="Mining tools outline">
              <a:extLst>
                <a:ext uri="{FF2B5EF4-FFF2-40B4-BE49-F238E27FC236}">
                  <a16:creationId xmlns:a16="http://schemas.microsoft.com/office/drawing/2014/main" id="{42EDC503-4964-FC10-6B86-61D5D12447E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218657" y="4812191"/>
              <a:ext cx="510923" cy="510923"/>
            </a:xfrm>
            <a:prstGeom prst="rect">
              <a:avLst/>
            </a:prstGeom>
          </p:spPr>
        </p:pic>
      </p:grpSp>
      <p:sp>
        <p:nvSpPr>
          <p:cNvPr id="16" name="Rectangle 15">
            <a:extLst>
              <a:ext uri="{FF2B5EF4-FFF2-40B4-BE49-F238E27FC236}">
                <a16:creationId xmlns:a16="http://schemas.microsoft.com/office/drawing/2014/main" id="{64E17FB9-8275-DB1F-3F1B-596200D4ACA2}"/>
              </a:ext>
            </a:extLst>
          </p:cNvPr>
          <p:cNvSpPr/>
          <p:nvPr/>
        </p:nvSpPr>
        <p:spPr>
          <a:xfrm>
            <a:off x="802898" y="4962718"/>
            <a:ext cx="10841270" cy="409575"/>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One Document Records Store (SharePoint)</a:t>
            </a:r>
          </a:p>
        </p:txBody>
      </p:sp>
      <p:sp>
        <p:nvSpPr>
          <p:cNvPr id="17" name="Rectangle 16">
            <a:extLst>
              <a:ext uri="{FF2B5EF4-FFF2-40B4-BE49-F238E27FC236}">
                <a16:creationId xmlns:a16="http://schemas.microsoft.com/office/drawing/2014/main" id="{F439E6A8-D548-B176-E1B7-F70AA467393D}"/>
              </a:ext>
            </a:extLst>
          </p:cNvPr>
          <p:cNvSpPr/>
          <p:nvPr/>
        </p:nvSpPr>
        <p:spPr>
          <a:xfrm>
            <a:off x="801424" y="1618971"/>
            <a:ext cx="10832191" cy="641391"/>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600" b="1">
                <a:latin typeface="Open Sans" panose="020B0606030504020204" pitchFamily="34" charset="0"/>
                <a:ea typeface="Open Sans" panose="020B0606030504020204" pitchFamily="34" charset="0"/>
                <a:cs typeface="Open Sans" panose="020B0606030504020204" pitchFamily="34" charset="0"/>
              </a:rPr>
              <a:t>One Portal </a:t>
            </a:r>
          </a:p>
          <a:p>
            <a:pPr algn="ctr"/>
            <a:r>
              <a:rPr lang="en-AU" sz="1600" b="1">
                <a:latin typeface="Open Sans" panose="020B0606030504020204" pitchFamily="34" charset="0"/>
                <a:ea typeface="Open Sans" panose="020B0606030504020204" pitchFamily="34" charset="0"/>
                <a:cs typeface="Open Sans" panose="020B0606030504020204" pitchFamily="34" charset="0"/>
              </a:rPr>
              <a:t>(My Environment Dashboard and Security)</a:t>
            </a:r>
          </a:p>
        </p:txBody>
      </p:sp>
      <p:sp>
        <p:nvSpPr>
          <p:cNvPr id="28" name="Rectangle 27">
            <a:extLst>
              <a:ext uri="{FF2B5EF4-FFF2-40B4-BE49-F238E27FC236}">
                <a16:creationId xmlns:a16="http://schemas.microsoft.com/office/drawing/2014/main" id="{6A2EB242-88D1-4194-8ADD-38D977B0A194}"/>
              </a:ext>
            </a:extLst>
          </p:cNvPr>
          <p:cNvSpPr/>
          <p:nvPr/>
        </p:nvSpPr>
        <p:spPr>
          <a:xfrm>
            <a:off x="789538" y="3939133"/>
            <a:ext cx="10841270" cy="409937"/>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Common Functions (Enquires, RFI, Expert Advice, Fees and Payments, Survey Data for Approvals)</a:t>
            </a:r>
          </a:p>
        </p:txBody>
      </p:sp>
      <p:sp>
        <p:nvSpPr>
          <p:cNvPr id="29" name="Rectangle 28">
            <a:extLst>
              <a:ext uri="{FF2B5EF4-FFF2-40B4-BE49-F238E27FC236}">
                <a16:creationId xmlns:a16="http://schemas.microsoft.com/office/drawing/2014/main" id="{1B4D959A-BBD5-9214-F7CF-8E2E8AA789FF}"/>
              </a:ext>
            </a:extLst>
          </p:cNvPr>
          <p:cNvSpPr/>
          <p:nvPr/>
        </p:nvSpPr>
        <p:spPr>
          <a:xfrm>
            <a:off x="802898" y="4453131"/>
            <a:ext cx="10841270" cy="409575"/>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One Database</a:t>
            </a:r>
          </a:p>
        </p:txBody>
      </p:sp>
      <p:sp>
        <p:nvSpPr>
          <p:cNvPr id="30" name="Rectangle 29">
            <a:extLst>
              <a:ext uri="{FF2B5EF4-FFF2-40B4-BE49-F238E27FC236}">
                <a16:creationId xmlns:a16="http://schemas.microsoft.com/office/drawing/2014/main" id="{F9B233FE-62CA-F335-6028-5A0A0F91BFF5}"/>
              </a:ext>
            </a:extLst>
          </p:cNvPr>
          <p:cNvSpPr/>
          <p:nvPr/>
        </p:nvSpPr>
        <p:spPr>
          <a:xfrm rot="16200000">
            <a:off x="-1634752" y="3584140"/>
            <a:ext cx="4276546" cy="346202"/>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600" b="1">
                <a:latin typeface="Open Sans" panose="020B0606030504020204" pitchFamily="34" charset="0"/>
                <a:ea typeface="Open Sans" panose="020B0606030504020204" pitchFamily="34" charset="0"/>
                <a:cs typeface="Open Sans" panose="020B0606030504020204" pitchFamily="34" charset="0"/>
              </a:rPr>
              <a:t>Geospatial  Platform</a:t>
            </a:r>
          </a:p>
        </p:txBody>
      </p:sp>
      <p:sp>
        <p:nvSpPr>
          <p:cNvPr id="31" name="Rectangle 30">
            <a:extLst>
              <a:ext uri="{FF2B5EF4-FFF2-40B4-BE49-F238E27FC236}">
                <a16:creationId xmlns:a16="http://schemas.microsoft.com/office/drawing/2014/main" id="{F2C7BA97-E4B1-96C8-84DE-6DBB5CE8B0E0}"/>
              </a:ext>
            </a:extLst>
          </p:cNvPr>
          <p:cNvSpPr/>
          <p:nvPr/>
        </p:nvSpPr>
        <p:spPr>
          <a:xfrm>
            <a:off x="810547" y="5485939"/>
            <a:ext cx="10829383" cy="409575"/>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Enterprise Data Lake / Warehouse Platform</a:t>
            </a:r>
          </a:p>
        </p:txBody>
      </p:sp>
      <p:sp>
        <p:nvSpPr>
          <p:cNvPr id="52" name="Rectangle 51">
            <a:extLst>
              <a:ext uri="{FF2B5EF4-FFF2-40B4-BE49-F238E27FC236}">
                <a16:creationId xmlns:a16="http://schemas.microsoft.com/office/drawing/2014/main" id="{42B5A53B-9275-8EF0-E9AB-18C24BB1F7E2}"/>
              </a:ext>
            </a:extLst>
          </p:cNvPr>
          <p:cNvSpPr/>
          <p:nvPr/>
        </p:nvSpPr>
        <p:spPr>
          <a:xfrm>
            <a:off x="2051902" y="6144969"/>
            <a:ext cx="1829471" cy="409575"/>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100" b="1">
                <a:latin typeface="Open Sans" panose="020B0606030504020204" pitchFamily="34" charset="0"/>
                <a:ea typeface="Open Sans" panose="020B0606030504020204" pitchFamily="34" charset="0"/>
                <a:cs typeface="Open Sans" panose="020B0606030504020204" pitchFamily="34" charset="0"/>
              </a:rPr>
              <a:t>Foundational Platform</a:t>
            </a:r>
          </a:p>
        </p:txBody>
      </p:sp>
      <p:grpSp>
        <p:nvGrpSpPr>
          <p:cNvPr id="58" name="Group 57">
            <a:extLst>
              <a:ext uri="{FF2B5EF4-FFF2-40B4-BE49-F238E27FC236}">
                <a16:creationId xmlns:a16="http://schemas.microsoft.com/office/drawing/2014/main" id="{AFC6A53D-C6EE-A805-E00C-570A303AA0C2}"/>
              </a:ext>
            </a:extLst>
          </p:cNvPr>
          <p:cNvGrpSpPr/>
          <p:nvPr/>
        </p:nvGrpSpPr>
        <p:grpSpPr>
          <a:xfrm>
            <a:off x="11232762" y="3947967"/>
            <a:ext cx="398046" cy="388594"/>
            <a:chOff x="9823351" y="4736559"/>
            <a:chExt cx="735474" cy="718011"/>
          </a:xfrm>
        </p:grpSpPr>
        <p:sp>
          <p:nvSpPr>
            <p:cNvPr id="60" name="Oval 59">
              <a:extLst>
                <a:ext uri="{FF2B5EF4-FFF2-40B4-BE49-F238E27FC236}">
                  <a16:creationId xmlns:a16="http://schemas.microsoft.com/office/drawing/2014/main" id="{D7904D88-10F8-0955-3109-A877C6B8338F}"/>
                </a:ext>
              </a:extLst>
            </p:cNvPr>
            <p:cNvSpPr/>
            <p:nvPr/>
          </p:nvSpPr>
          <p:spPr>
            <a:xfrm>
              <a:off x="9823351" y="4736559"/>
              <a:ext cx="735474" cy="718011"/>
            </a:xfrm>
            <a:prstGeom prst="ellipse">
              <a:avLst/>
            </a:prstGeom>
            <a:solidFill>
              <a:srgbClr val="EFCC7F"/>
            </a:solidFill>
            <a:ln w="12700" cap="flat">
              <a:solidFill>
                <a:schemeClr val="bg1"/>
              </a:solidFill>
              <a:prstDash val="solid"/>
              <a:miter/>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atin typeface="Aptos" panose="020B0004020202020204" pitchFamily="34" charset="0"/>
              </a:endParaRPr>
            </a:p>
          </p:txBody>
        </p:sp>
        <p:pic>
          <p:nvPicPr>
            <p:cNvPr id="61" name="Graphic 60" descr="Dollar outline">
              <a:extLst>
                <a:ext uri="{FF2B5EF4-FFF2-40B4-BE49-F238E27FC236}">
                  <a16:creationId xmlns:a16="http://schemas.microsoft.com/office/drawing/2014/main" id="{8BFD705F-2849-DF3B-BCAD-C23E1FD3207C}"/>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904677" y="4809154"/>
              <a:ext cx="572823" cy="572823"/>
            </a:xfrm>
            <a:prstGeom prst="rect">
              <a:avLst/>
            </a:prstGeom>
          </p:spPr>
        </p:pic>
      </p:grpSp>
      <p:grpSp>
        <p:nvGrpSpPr>
          <p:cNvPr id="62" name="Group 61">
            <a:extLst>
              <a:ext uri="{FF2B5EF4-FFF2-40B4-BE49-F238E27FC236}">
                <a16:creationId xmlns:a16="http://schemas.microsoft.com/office/drawing/2014/main" id="{34306152-78D6-0FFA-EAB7-EF3DFAF7D072}"/>
              </a:ext>
            </a:extLst>
          </p:cNvPr>
          <p:cNvGrpSpPr/>
          <p:nvPr/>
        </p:nvGrpSpPr>
        <p:grpSpPr>
          <a:xfrm>
            <a:off x="789538" y="3940046"/>
            <a:ext cx="402072" cy="392524"/>
            <a:chOff x="9123680" y="4279663"/>
            <a:chExt cx="735474" cy="718011"/>
          </a:xfrm>
        </p:grpSpPr>
        <p:sp>
          <p:nvSpPr>
            <p:cNvPr id="63" name="Oval 62">
              <a:extLst>
                <a:ext uri="{FF2B5EF4-FFF2-40B4-BE49-F238E27FC236}">
                  <a16:creationId xmlns:a16="http://schemas.microsoft.com/office/drawing/2014/main" id="{D56A23CB-3995-8A71-7D16-081C48E8C160}"/>
                </a:ext>
              </a:extLst>
            </p:cNvPr>
            <p:cNvSpPr/>
            <p:nvPr/>
          </p:nvSpPr>
          <p:spPr>
            <a:xfrm>
              <a:off x="9123680" y="4279663"/>
              <a:ext cx="735474" cy="718011"/>
            </a:xfrm>
            <a:prstGeom prst="ellipse">
              <a:avLst/>
            </a:prstGeom>
            <a:solidFill>
              <a:srgbClr val="00658E"/>
            </a:solidFill>
            <a:ln w="12700" cap="flat">
              <a:solidFill>
                <a:schemeClr val="bg1"/>
              </a:solidFill>
              <a:prstDash val="solid"/>
              <a:miter/>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atin typeface="Aptos" panose="020B0004020202020204" pitchFamily="34" charset="0"/>
              </a:endParaRPr>
            </a:p>
          </p:txBody>
        </p:sp>
        <p:pic>
          <p:nvPicPr>
            <p:cNvPr id="64" name="Graphic 63" descr="Topography Map outline">
              <a:extLst>
                <a:ext uri="{FF2B5EF4-FFF2-40B4-BE49-F238E27FC236}">
                  <a16:creationId xmlns:a16="http://schemas.microsoft.com/office/drawing/2014/main" id="{3DBADBC1-9F30-65C5-289B-D85C9B746898}"/>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9262374" y="4447391"/>
              <a:ext cx="458085" cy="458085"/>
            </a:xfrm>
            <a:prstGeom prst="rect">
              <a:avLst/>
            </a:prstGeom>
          </p:spPr>
        </p:pic>
      </p:grpSp>
      <p:grpSp>
        <p:nvGrpSpPr>
          <p:cNvPr id="66" name="Group 65">
            <a:extLst>
              <a:ext uri="{FF2B5EF4-FFF2-40B4-BE49-F238E27FC236}">
                <a16:creationId xmlns:a16="http://schemas.microsoft.com/office/drawing/2014/main" id="{BA5C9BFB-299A-8CFF-1D05-B2FD4F867439}"/>
              </a:ext>
            </a:extLst>
          </p:cNvPr>
          <p:cNvGrpSpPr/>
          <p:nvPr/>
        </p:nvGrpSpPr>
        <p:grpSpPr>
          <a:xfrm>
            <a:off x="1812016" y="2600507"/>
            <a:ext cx="352549" cy="359388"/>
            <a:chOff x="994197" y="4246264"/>
            <a:chExt cx="732460" cy="746669"/>
          </a:xfrm>
        </p:grpSpPr>
        <p:sp>
          <p:nvSpPr>
            <p:cNvPr id="67" name="Oval 66">
              <a:extLst>
                <a:ext uri="{FF2B5EF4-FFF2-40B4-BE49-F238E27FC236}">
                  <a16:creationId xmlns:a16="http://schemas.microsoft.com/office/drawing/2014/main" id="{DC3A4273-F5C0-FEE8-AA3B-DBE650959734}"/>
                </a:ext>
              </a:extLst>
            </p:cNvPr>
            <p:cNvSpPr/>
            <p:nvPr/>
          </p:nvSpPr>
          <p:spPr>
            <a:xfrm>
              <a:off x="994197" y="4246264"/>
              <a:ext cx="732460" cy="746669"/>
            </a:xfrm>
            <a:prstGeom prst="ellipse">
              <a:avLst/>
            </a:prstGeom>
            <a:solidFill>
              <a:srgbClr val="00658E"/>
            </a:solidFill>
            <a:ln w="12700">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2400">
                <a:latin typeface="Aptos" panose="020B0004020202020204" pitchFamily="34" charset="0"/>
              </a:endParaRPr>
            </a:p>
          </p:txBody>
        </p:sp>
        <p:pic>
          <p:nvPicPr>
            <p:cNvPr id="68" name="Graphic 67" descr="Blueprint outline">
              <a:extLst>
                <a:ext uri="{FF2B5EF4-FFF2-40B4-BE49-F238E27FC236}">
                  <a16:creationId xmlns:a16="http://schemas.microsoft.com/office/drawing/2014/main" id="{9CE1C0CC-A6D8-49D9-BDE5-F395164F519A}"/>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36185" y="4287754"/>
              <a:ext cx="644641" cy="644641"/>
            </a:xfrm>
            <a:prstGeom prst="rect">
              <a:avLst/>
            </a:prstGeom>
          </p:spPr>
        </p:pic>
      </p:grpSp>
      <p:grpSp>
        <p:nvGrpSpPr>
          <p:cNvPr id="70" name="Group 69">
            <a:extLst>
              <a:ext uri="{FF2B5EF4-FFF2-40B4-BE49-F238E27FC236}">
                <a16:creationId xmlns:a16="http://schemas.microsoft.com/office/drawing/2014/main" id="{52A23537-3717-4D84-4D09-87E8E39A5047}"/>
              </a:ext>
            </a:extLst>
          </p:cNvPr>
          <p:cNvGrpSpPr/>
          <p:nvPr/>
        </p:nvGrpSpPr>
        <p:grpSpPr>
          <a:xfrm>
            <a:off x="6613760" y="2601383"/>
            <a:ext cx="360636" cy="352073"/>
            <a:chOff x="7687392" y="3947141"/>
            <a:chExt cx="735474" cy="718011"/>
          </a:xfrm>
        </p:grpSpPr>
        <p:sp>
          <p:nvSpPr>
            <p:cNvPr id="71" name="Oval 70">
              <a:extLst>
                <a:ext uri="{FF2B5EF4-FFF2-40B4-BE49-F238E27FC236}">
                  <a16:creationId xmlns:a16="http://schemas.microsoft.com/office/drawing/2014/main" id="{BCCA0EBA-C078-A9E7-E1E0-0053CE79DCFB}"/>
                </a:ext>
              </a:extLst>
            </p:cNvPr>
            <p:cNvSpPr/>
            <p:nvPr/>
          </p:nvSpPr>
          <p:spPr>
            <a:xfrm>
              <a:off x="7687392" y="3947141"/>
              <a:ext cx="735474" cy="718011"/>
            </a:xfrm>
            <a:prstGeom prst="ellipse">
              <a:avLst/>
            </a:prstGeom>
            <a:solidFill>
              <a:srgbClr val="EFCC7F"/>
            </a:solidFill>
            <a:ln w="12700" cap="flat">
              <a:solidFill>
                <a:schemeClr val="bg1"/>
              </a:solidFill>
              <a:prstDash val="solid"/>
              <a:miter/>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atin typeface="Aptos" panose="020B0004020202020204" pitchFamily="34" charset="0"/>
              </a:endParaRPr>
            </a:p>
          </p:txBody>
        </p:sp>
        <p:pic>
          <p:nvPicPr>
            <p:cNvPr id="72" name="Graphic 71" descr="Leaky Tap with solid fill">
              <a:extLst>
                <a:ext uri="{FF2B5EF4-FFF2-40B4-BE49-F238E27FC236}">
                  <a16:creationId xmlns:a16="http://schemas.microsoft.com/office/drawing/2014/main" id="{532169DA-A75F-8FDF-4983-07FE6D625A3D}"/>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7760607" y="4026007"/>
              <a:ext cx="583368" cy="583368"/>
            </a:xfrm>
            <a:prstGeom prst="rect">
              <a:avLst/>
            </a:prstGeom>
          </p:spPr>
        </p:pic>
      </p:grpSp>
      <p:pic>
        <p:nvPicPr>
          <p:cNvPr id="74" name="Graphic 73" descr="Group of women with solid fill">
            <a:extLst>
              <a:ext uri="{FF2B5EF4-FFF2-40B4-BE49-F238E27FC236}">
                <a16:creationId xmlns:a16="http://schemas.microsoft.com/office/drawing/2014/main" id="{EC61476E-905A-9294-AAFB-E25C444E5672}"/>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835463" y="3010471"/>
            <a:ext cx="469728" cy="469728"/>
          </a:xfrm>
          <a:prstGeom prst="rect">
            <a:avLst/>
          </a:prstGeom>
        </p:spPr>
      </p:pic>
    </p:spTree>
    <p:extLst>
      <p:ext uri="{BB962C8B-B14F-4D97-AF65-F5344CB8AC3E}">
        <p14:creationId xmlns:p14="http://schemas.microsoft.com/office/powerpoint/2010/main" val="4107342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fade">
                                      <p:cBhvr>
                                        <p:cTn id="13" dur="500"/>
                                        <p:tgtEl>
                                          <p:spTgt spid="62"/>
                                        </p:tgtEl>
                                      </p:cBhvr>
                                    </p:animEffect>
                                  </p:childTnLst>
                                </p:cTn>
                              </p:par>
                              <p:par>
                                <p:cTn id="14" presetID="10" presetClass="entr" presetSubtype="0" fill="hold" nodeType="withEffect">
                                  <p:stCondLst>
                                    <p:cond delay="0"/>
                                  </p:stCondLst>
                                  <p:childTnLst>
                                    <p:set>
                                      <p:cBhvr>
                                        <p:cTn id="15" dur="1" fill="hold">
                                          <p:stCondLst>
                                            <p:cond delay="0"/>
                                          </p:stCondLst>
                                        </p:cTn>
                                        <p:tgtEl>
                                          <p:spTgt spid="58"/>
                                        </p:tgtEl>
                                        <p:attrNameLst>
                                          <p:attrName>style.visibility</p:attrName>
                                        </p:attrNameLst>
                                      </p:cBhvr>
                                      <p:to>
                                        <p:strVal val="visible"/>
                                      </p:to>
                                    </p:set>
                                    <p:animEffect transition="in" filter="fade">
                                      <p:cBhvr>
                                        <p:cTn id="16" dur="500"/>
                                        <p:tgtEl>
                                          <p:spTgt spid="5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fade">
                                      <p:cBhvr>
                                        <p:cTn id="28" dur="500"/>
                                        <p:tgtEl>
                                          <p:spTgt spid="3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500"/>
                                        <p:tgtEl>
                                          <p:spTgt spid="5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59"/>
                                        </p:tgtEl>
                                        <p:attrNameLst>
                                          <p:attrName>style.visibility</p:attrName>
                                        </p:attrNameLst>
                                      </p:cBhvr>
                                      <p:to>
                                        <p:strVal val="visible"/>
                                      </p:to>
                                    </p:set>
                                    <p:animEffect transition="in" filter="fade">
                                      <p:cBhvr>
                                        <p:cTn id="36" dur="500"/>
                                        <p:tgtEl>
                                          <p:spTgt spid="5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par>
                                <p:cTn id="40" presetID="10" presetClass="entr" presetSubtype="0" fill="hold" nodeType="withEffect">
                                  <p:stCondLst>
                                    <p:cond delay="0"/>
                                  </p:stCondLst>
                                  <p:childTnLst>
                                    <p:set>
                                      <p:cBhvr>
                                        <p:cTn id="41" dur="1" fill="hold">
                                          <p:stCondLst>
                                            <p:cond delay="0"/>
                                          </p:stCondLst>
                                        </p:cTn>
                                        <p:tgtEl>
                                          <p:spTgt spid="74"/>
                                        </p:tgtEl>
                                        <p:attrNameLst>
                                          <p:attrName>style.visibility</p:attrName>
                                        </p:attrNameLst>
                                      </p:cBhvr>
                                      <p:to>
                                        <p:strVal val="visible"/>
                                      </p:to>
                                    </p:set>
                                    <p:animEffect transition="in" filter="fade">
                                      <p:cBhvr>
                                        <p:cTn id="42" dur="500"/>
                                        <p:tgtEl>
                                          <p:spTgt spid="7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69"/>
                                        </p:tgtEl>
                                        <p:attrNameLst>
                                          <p:attrName>style.visibility</p:attrName>
                                        </p:attrNameLst>
                                      </p:cBhvr>
                                      <p:to>
                                        <p:strVal val="visible"/>
                                      </p:to>
                                    </p:set>
                                    <p:animEffect transition="in" filter="fade">
                                      <p:cBhvr>
                                        <p:cTn id="45" dur="500"/>
                                        <p:tgtEl>
                                          <p:spTgt spid="69"/>
                                        </p:tgtEl>
                                      </p:cBhvr>
                                    </p:animEffect>
                                  </p:childTnLst>
                                </p:cTn>
                              </p:par>
                              <p:par>
                                <p:cTn id="46" presetID="10" presetClass="entr" presetSubtype="0" fill="hold" nodeType="withEffect">
                                  <p:stCondLst>
                                    <p:cond delay="0"/>
                                  </p:stCondLst>
                                  <p:childTnLst>
                                    <p:set>
                                      <p:cBhvr>
                                        <p:cTn id="47" dur="1" fill="hold">
                                          <p:stCondLst>
                                            <p:cond delay="0"/>
                                          </p:stCondLst>
                                        </p:cTn>
                                        <p:tgtEl>
                                          <p:spTgt spid="66"/>
                                        </p:tgtEl>
                                        <p:attrNameLst>
                                          <p:attrName>style.visibility</p:attrName>
                                        </p:attrNameLst>
                                      </p:cBhvr>
                                      <p:to>
                                        <p:strVal val="visible"/>
                                      </p:to>
                                    </p:set>
                                    <p:animEffect transition="in" filter="fade">
                                      <p:cBhvr>
                                        <p:cTn id="48" dur="500"/>
                                        <p:tgtEl>
                                          <p:spTgt spid="6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fade">
                                      <p:cBhvr>
                                        <p:cTn id="51" dur="500"/>
                                        <p:tgtEl>
                                          <p:spTgt spid="45"/>
                                        </p:tgtEl>
                                      </p:cBhvr>
                                    </p:animEffect>
                                  </p:childTnLst>
                                </p:cTn>
                              </p:par>
                              <p:par>
                                <p:cTn id="52" presetID="10" presetClass="entr" presetSubtype="0" fill="hold" nodeType="with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fade">
                                      <p:cBhvr>
                                        <p:cTn id="60" dur="500"/>
                                        <p:tgtEl>
                                          <p:spTgt spid="43"/>
                                        </p:tgtEl>
                                      </p:cBhvr>
                                    </p:animEffect>
                                  </p:childTnLst>
                                </p:cTn>
                              </p:par>
                              <p:par>
                                <p:cTn id="61" presetID="10" presetClass="entr" presetSubtype="0" fill="hold"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500"/>
                                        <p:tgtEl>
                                          <p:spTgt spid="47"/>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fade">
                                      <p:cBhvr>
                                        <p:cTn id="66" dur="500"/>
                                        <p:tgtEl>
                                          <p:spTgt spid="20"/>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fade">
                                      <p:cBhvr>
                                        <p:cTn id="69" dur="500"/>
                                        <p:tgtEl>
                                          <p:spTgt spid="44"/>
                                        </p:tgtEl>
                                      </p:cBhvr>
                                    </p:animEffect>
                                  </p:childTnLst>
                                </p:cTn>
                              </p:par>
                              <p:par>
                                <p:cTn id="70" presetID="10" presetClass="entr" presetSubtype="0" fill="hold" nodeType="with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fade">
                                      <p:cBhvr>
                                        <p:cTn id="72" dur="500"/>
                                        <p:tgtEl>
                                          <p:spTgt spid="5"/>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fade">
                                      <p:cBhvr>
                                        <p:cTn id="75" dur="500"/>
                                        <p:tgtEl>
                                          <p:spTgt spid="23"/>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41"/>
                                        </p:tgtEl>
                                        <p:attrNameLst>
                                          <p:attrName>style.visibility</p:attrName>
                                        </p:attrNameLst>
                                      </p:cBhvr>
                                      <p:to>
                                        <p:strVal val="visible"/>
                                      </p:to>
                                    </p:set>
                                    <p:animEffect transition="in" filter="fade">
                                      <p:cBhvr>
                                        <p:cTn id="78" dur="500"/>
                                        <p:tgtEl>
                                          <p:spTgt spid="41"/>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49"/>
                                        </p:tgtEl>
                                        <p:attrNameLst>
                                          <p:attrName>style.visibility</p:attrName>
                                        </p:attrNameLst>
                                      </p:cBhvr>
                                      <p:to>
                                        <p:strVal val="visible"/>
                                      </p:to>
                                    </p:set>
                                    <p:animEffect transition="in" filter="fade">
                                      <p:cBhvr>
                                        <p:cTn id="83" dur="500"/>
                                        <p:tgtEl>
                                          <p:spTgt spid="49"/>
                                        </p:tgtEl>
                                      </p:cBhvr>
                                    </p:animEffect>
                                  </p:childTnLst>
                                </p:cTn>
                              </p:par>
                              <p:par>
                                <p:cTn id="84" presetID="10" presetClass="entr" presetSubtype="0" fill="hold" nodeType="withEffect">
                                  <p:stCondLst>
                                    <p:cond delay="0"/>
                                  </p:stCondLst>
                                  <p:childTnLst>
                                    <p:set>
                                      <p:cBhvr>
                                        <p:cTn id="85" dur="1" fill="hold">
                                          <p:stCondLst>
                                            <p:cond delay="0"/>
                                          </p:stCondLst>
                                        </p:cTn>
                                        <p:tgtEl>
                                          <p:spTgt spid="70"/>
                                        </p:tgtEl>
                                        <p:attrNameLst>
                                          <p:attrName>style.visibility</p:attrName>
                                        </p:attrNameLst>
                                      </p:cBhvr>
                                      <p:to>
                                        <p:strVal val="visible"/>
                                      </p:to>
                                    </p:set>
                                    <p:animEffect transition="in" filter="fade">
                                      <p:cBhvr>
                                        <p:cTn id="86" dur="500"/>
                                        <p:tgtEl>
                                          <p:spTgt spid="70"/>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22"/>
                                        </p:tgtEl>
                                        <p:attrNameLst>
                                          <p:attrName>style.visibility</p:attrName>
                                        </p:attrNameLst>
                                      </p:cBhvr>
                                      <p:to>
                                        <p:strVal val="visible"/>
                                      </p:to>
                                    </p:set>
                                    <p:animEffect transition="in" filter="fade">
                                      <p:cBhvr>
                                        <p:cTn id="89" dur="500"/>
                                        <p:tgtEl>
                                          <p:spTgt spid="22"/>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50"/>
                                        </p:tgtEl>
                                        <p:attrNameLst>
                                          <p:attrName>style.visibility</p:attrName>
                                        </p:attrNameLst>
                                      </p:cBhvr>
                                      <p:to>
                                        <p:strVal val="visible"/>
                                      </p:to>
                                    </p:set>
                                    <p:animEffect transition="in" filter="fade">
                                      <p:cBhvr>
                                        <p:cTn id="94" dur="500"/>
                                        <p:tgtEl>
                                          <p:spTgt spid="50"/>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500"/>
                                        <p:tgtEl>
                                          <p:spTgt spid="35"/>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36"/>
                                        </p:tgtEl>
                                        <p:attrNameLst>
                                          <p:attrName>style.visibility</p:attrName>
                                        </p:attrNameLst>
                                      </p:cBhvr>
                                      <p:to>
                                        <p:strVal val="visible"/>
                                      </p:to>
                                    </p:set>
                                    <p:animEffect transition="in" filter="fade">
                                      <p:cBhvr>
                                        <p:cTn id="100" dur="500"/>
                                        <p:tgtEl>
                                          <p:spTgt spid="36"/>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46"/>
                                        </p:tgtEl>
                                        <p:attrNameLst>
                                          <p:attrName>style.visibility</p:attrName>
                                        </p:attrNameLst>
                                      </p:cBhvr>
                                      <p:to>
                                        <p:strVal val="visible"/>
                                      </p:to>
                                    </p:set>
                                    <p:animEffect transition="in" filter="fade">
                                      <p:cBhvr>
                                        <p:cTn id="10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18" grpId="0" animBg="1"/>
      <p:bldP spid="19" grpId="0" animBg="1"/>
      <p:bldP spid="20" grpId="0" animBg="1"/>
      <p:bldP spid="22" grpId="0" animBg="1"/>
      <p:bldP spid="23" grpId="0" animBg="1"/>
      <p:bldP spid="35" grpId="0" animBg="1"/>
      <p:bldP spid="36" grpId="0" animBg="1"/>
      <p:bldP spid="41" grpId="0" animBg="1"/>
      <p:bldP spid="43" grpId="0" animBg="1"/>
      <p:bldP spid="44" grpId="0" animBg="1"/>
      <p:bldP spid="45" grpId="0" animBg="1"/>
      <p:bldP spid="46" grpId="0" animBg="1"/>
      <p:bldP spid="49" grpId="0" animBg="1"/>
      <p:bldP spid="50" grpId="0" animBg="1"/>
      <p:bldP spid="16" grpId="0" animBg="1"/>
      <p:bldP spid="17" grpId="0" animBg="1"/>
      <p:bldP spid="28" grpId="0" animBg="1"/>
      <p:bldP spid="29" grpId="0" animBg="1"/>
      <p:bldP spid="30" grpId="0" animBg="1"/>
      <p:bldP spid="31" grpId="0" animBg="1"/>
      <p:bldP spid="52"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EA4E72E-C66F-9269-D531-8F24FF2CF94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169A1355-8EF4-4AB8-05E0-F95435092075}"/>
              </a:ext>
            </a:extLst>
          </p:cNvPr>
          <p:cNvSpPr txBox="1"/>
          <p:nvPr/>
        </p:nvSpPr>
        <p:spPr>
          <a:xfrm>
            <a:off x="332947" y="219396"/>
            <a:ext cx="7537548" cy="830997"/>
          </a:xfrm>
          <a:prstGeom prst="rect">
            <a:avLst/>
          </a:prstGeom>
          <a:noFill/>
        </p:spPr>
        <p:txBody>
          <a:bodyPr wrap="square" rtlCol="0">
            <a:spAutoFit/>
          </a:bodyPr>
          <a:lstStyle/>
          <a:p>
            <a:r>
              <a:rPr lang="en-AU" sz="24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Native Vegetation Regulation</a:t>
            </a:r>
          </a:p>
          <a:p>
            <a:br>
              <a:rPr lang="en-AU" sz="1200">
                <a:solidFill>
                  <a:schemeClr val="bg1"/>
                </a:solidFill>
              </a:rPr>
            </a:br>
            <a:r>
              <a:rPr lang="en-AU" sz="1200">
                <a:solidFill>
                  <a:schemeClr val="bg1"/>
                </a:solidFill>
              </a:rPr>
              <a:t>HIDDEN SLIDE – </a:t>
            </a:r>
            <a:r>
              <a:rPr lang="en-AU" sz="1200" i="1">
                <a:solidFill>
                  <a:schemeClr val="bg1"/>
                </a:solidFill>
              </a:rPr>
              <a:t>May</a:t>
            </a:r>
            <a:r>
              <a:rPr lang="en-AU" sz="1200">
                <a:solidFill>
                  <a:schemeClr val="bg1"/>
                </a:solidFill>
              </a:rPr>
              <a:t> assist with general reflections and a helper to see if we missed anything</a:t>
            </a:r>
          </a:p>
        </p:txBody>
      </p:sp>
      <p:sp>
        <p:nvSpPr>
          <p:cNvPr id="142" name="Rectangle 141">
            <a:extLst>
              <a:ext uri="{FF2B5EF4-FFF2-40B4-BE49-F238E27FC236}">
                <a16:creationId xmlns:a16="http://schemas.microsoft.com/office/drawing/2014/main" id="{E6177460-41E0-E000-7F25-40348810B162}"/>
              </a:ext>
            </a:extLst>
          </p:cNvPr>
          <p:cNvSpPr/>
          <p:nvPr/>
        </p:nvSpPr>
        <p:spPr>
          <a:xfrm>
            <a:off x="9619788" y="1324883"/>
            <a:ext cx="934535" cy="3491598"/>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Offset Management</a:t>
            </a:r>
          </a:p>
        </p:txBody>
      </p:sp>
      <p:sp>
        <p:nvSpPr>
          <p:cNvPr id="140" name="Rectangle 139">
            <a:extLst>
              <a:ext uri="{FF2B5EF4-FFF2-40B4-BE49-F238E27FC236}">
                <a16:creationId xmlns:a16="http://schemas.microsoft.com/office/drawing/2014/main" id="{8FA9305C-39FF-6A4A-3B2D-0FC1142275ED}"/>
              </a:ext>
            </a:extLst>
          </p:cNvPr>
          <p:cNvSpPr/>
          <p:nvPr/>
        </p:nvSpPr>
        <p:spPr>
          <a:xfrm>
            <a:off x="73822" y="1311164"/>
            <a:ext cx="1920752" cy="5470636"/>
          </a:xfrm>
          <a:prstGeom prst="rect">
            <a:avLst/>
          </a:prstGeom>
          <a:solidFill>
            <a:schemeClr val="accent2">
              <a:lumMod val="20000"/>
              <a:lumOff val="80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Customer Portal</a:t>
            </a:r>
          </a:p>
        </p:txBody>
      </p:sp>
      <p:sp>
        <p:nvSpPr>
          <p:cNvPr id="137" name="Rectangle 136">
            <a:extLst>
              <a:ext uri="{FF2B5EF4-FFF2-40B4-BE49-F238E27FC236}">
                <a16:creationId xmlns:a16="http://schemas.microsoft.com/office/drawing/2014/main" id="{7BAC920E-65C5-75D4-F55D-B5FA8A11B61C}"/>
              </a:ext>
            </a:extLst>
          </p:cNvPr>
          <p:cNvSpPr/>
          <p:nvPr/>
        </p:nvSpPr>
        <p:spPr>
          <a:xfrm flipH="1">
            <a:off x="7964447" y="4986935"/>
            <a:ext cx="2800457" cy="1786682"/>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Documents, Records and Data Management </a:t>
            </a:r>
          </a:p>
        </p:txBody>
      </p:sp>
      <p:sp>
        <p:nvSpPr>
          <p:cNvPr id="108" name="Rectangle 107">
            <a:extLst>
              <a:ext uri="{FF2B5EF4-FFF2-40B4-BE49-F238E27FC236}">
                <a16:creationId xmlns:a16="http://schemas.microsoft.com/office/drawing/2014/main" id="{EE681842-FCF8-BFFF-54A2-0E2E596095FB}"/>
              </a:ext>
            </a:extLst>
          </p:cNvPr>
          <p:cNvSpPr/>
          <p:nvPr/>
        </p:nvSpPr>
        <p:spPr>
          <a:xfrm>
            <a:off x="2126517" y="1325597"/>
            <a:ext cx="917996" cy="3492104"/>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Customer Records</a:t>
            </a:r>
          </a:p>
        </p:txBody>
      </p:sp>
      <p:sp>
        <p:nvSpPr>
          <p:cNvPr id="109" name="Rectangle 108">
            <a:extLst>
              <a:ext uri="{FF2B5EF4-FFF2-40B4-BE49-F238E27FC236}">
                <a16:creationId xmlns:a16="http://schemas.microsoft.com/office/drawing/2014/main" id="{951B8981-1F29-2616-8A3C-75D533424CD6}"/>
              </a:ext>
            </a:extLst>
          </p:cNvPr>
          <p:cNvSpPr/>
          <p:nvPr/>
        </p:nvSpPr>
        <p:spPr>
          <a:xfrm>
            <a:off x="3188491" y="1325596"/>
            <a:ext cx="917996" cy="3492105"/>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Application</a:t>
            </a:r>
            <a:br>
              <a:rPr lang="en-AU" sz="800">
                <a:solidFill>
                  <a:schemeClr val="tx1"/>
                </a:solidFill>
              </a:rPr>
            </a:br>
            <a:r>
              <a:rPr lang="en-AU" sz="800">
                <a:solidFill>
                  <a:schemeClr val="tx1"/>
                </a:solidFill>
              </a:rPr>
              <a:t>(Apply)</a:t>
            </a:r>
          </a:p>
        </p:txBody>
      </p:sp>
      <p:sp>
        <p:nvSpPr>
          <p:cNvPr id="110" name="Rectangle 109">
            <a:extLst>
              <a:ext uri="{FF2B5EF4-FFF2-40B4-BE49-F238E27FC236}">
                <a16:creationId xmlns:a16="http://schemas.microsoft.com/office/drawing/2014/main" id="{ECA5210C-68B1-E75E-F1DA-AACA1FE27368}"/>
              </a:ext>
            </a:extLst>
          </p:cNvPr>
          <p:cNvSpPr/>
          <p:nvPr/>
        </p:nvSpPr>
        <p:spPr>
          <a:xfrm>
            <a:off x="4250465" y="1325596"/>
            <a:ext cx="1920752" cy="3469483"/>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Application Validation</a:t>
            </a:r>
          </a:p>
        </p:txBody>
      </p:sp>
      <p:sp>
        <p:nvSpPr>
          <p:cNvPr id="111" name="Rectangle 110">
            <a:extLst>
              <a:ext uri="{FF2B5EF4-FFF2-40B4-BE49-F238E27FC236}">
                <a16:creationId xmlns:a16="http://schemas.microsoft.com/office/drawing/2014/main" id="{6CAAE595-446B-A3DC-52AB-9641EC7E3C7F}"/>
              </a:ext>
            </a:extLst>
          </p:cNvPr>
          <p:cNvSpPr/>
          <p:nvPr/>
        </p:nvSpPr>
        <p:spPr>
          <a:xfrm>
            <a:off x="6315195" y="1324381"/>
            <a:ext cx="934535" cy="3469483"/>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Assessment</a:t>
            </a:r>
          </a:p>
        </p:txBody>
      </p:sp>
      <p:sp>
        <p:nvSpPr>
          <p:cNvPr id="112" name="Rectangle 111">
            <a:extLst>
              <a:ext uri="{FF2B5EF4-FFF2-40B4-BE49-F238E27FC236}">
                <a16:creationId xmlns:a16="http://schemas.microsoft.com/office/drawing/2014/main" id="{A0972092-4C62-722F-6DD2-F47412E81CC3}"/>
              </a:ext>
            </a:extLst>
          </p:cNvPr>
          <p:cNvSpPr/>
          <p:nvPr/>
        </p:nvSpPr>
        <p:spPr>
          <a:xfrm>
            <a:off x="7411080" y="1324380"/>
            <a:ext cx="934535" cy="3469483"/>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Draft Decision &amp; Recommend</a:t>
            </a:r>
          </a:p>
        </p:txBody>
      </p:sp>
      <p:sp>
        <p:nvSpPr>
          <p:cNvPr id="113" name="Rectangle 112">
            <a:extLst>
              <a:ext uri="{FF2B5EF4-FFF2-40B4-BE49-F238E27FC236}">
                <a16:creationId xmlns:a16="http://schemas.microsoft.com/office/drawing/2014/main" id="{8D08E067-B86E-6F2D-3850-1913DBFE275C}"/>
              </a:ext>
            </a:extLst>
          </p:cNvPr>
          <p:cNvSpPr/>
          <p:nvPr/>
        </p:nvSpPr>
        <p:spPr>
          <a:xfrm>
            <a:off x="8507692" y="1324378"/>
            <a:ext cx="934535" cy="3492103"/>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Instrument Management</a:t>
            </a:r>
          </a:p>
        </p:txBody>
      </p:sp>
      <p:sp>
        <p:nvSpPr>
          <p:cNvPr id="106" name="Rectangle 105">
            <a:extLst>
              <a:ext uri="{FF2B5EF4-FFF2-40B4-BE49-F238E27FC236}">
                <a16:creationId xmlns:a16="http://schemas.microsoft.com/office/drawing/2014/main" id="{2EE1567C-4456-A249-441A-F1CC7250CCD1}"/>
              </a:ext>
            </a:extLst>
          </p:cNvPr>
          <p:cNvSpPr/>
          <p:nvPr/>
        </p:nvSpPr>
        <p:spPr>
          <a:xfrm>
            <a:off x="10755478" y="1333805"/>
            <a:ext cx="1265268" cy="1502802"/>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Reporting and Analytics</a:t>
            </a:r>
          </a:p>
        </p:txBody>
      </p:sp>
      <p:sp>
        <p:nvSpPr>
          <p:cNvPr id="105" name="Rectangle 104">
            <a:extLst>
              <a:ext uri="{FF2B5EF4-FFF2-40B4-BE49-F238E27FC236}">
                <a16:creationId xmlns:a16="http://schemas.microsoft.com/office/drawing/2014/main" id="{C63BB311-C87D-3D39-79A4-78AA33A82EC3}"/>
              </a:ext>
            </a:extLst>
          </p:cNvPr>
          <p:cNvSpPr/>
          <p:nvPr/>
        </p:nvSpPr>
        <p:spPr>
          <a:xfrm>
            <a:off x="10755250" y="2832761"/>
            <a:ext cx="1265268" cy="3946437"/>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Management</a:t>
            </a:r>
          </a:p>
        </p:txBody>
      </p:sp>
      <p:sp>
        <p:nvSpPr>
          <p:cNvPr id="104" name="Rectangle 103">
            <a:extLst>
              <a:ext uri="{FF2B5EF4-FFF2-40B4-BE49-F238E27FC236}">
                <a16:creationId xmlns:a16="http://schemas.microsoft.com/office/drawing/2014/main" id="{5A651C2A-5E49-2015-BA7C-5AD673F3ABE7}"/>
              </a:ext>
            </a:extLst>
          </p:cNvPr>
          <p:cNvSpPr/>
          <p:nvPr/>
        </p:nvSpPr>
        <p:spPr>
          <a:xfrm>
            <a:off x="1998959" y="4988152"/>
            <a:ext cx="5974916" cy="1786682"/>
          </a:xfrm>
          <a:prstGeom prst="rect">
            <a:avLst/>
          </a:prstGeom>
          <a:solidFill>
            <a:schemeClr val="bg1">
              <a:lumMod val="9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AU" sz="800">
                <a:solidFill>
                  <a:schemeClr val="tx1"/>
                </a:solidFill>
              </a:rPr>
              <a:t>Common</a:t>
            </a:r>
          </a:p>
        </p:txBody>
      </p:sp>
      <p:sp>
        <p:nvSpPr>
          <p:cNvPr id="3" name="Rectangle 2">
            <a:extLst>
              <a:ext uri="{FF2B5EF4-FFF2-40B4-BE49-F238E27FC236}">
                <a16:creationId xmlns:a16="http://schemas.microsoft.com/office/drawing/2014/main" id="{7811F081-2DBD-C51B-5D50-49CD2962128D}"/>
              </a:ext>
            </a:extLst>
          </p:cNvPr>
          <p:cNvSpPr/>
          <p:nvPr/>
        </p:nvSpPr>
        <p:spPr>
          <a:xfrm>
            <a:off x="2392390" y="5984847"/>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Enquiry</a:t>
            </a:r>
          </a:p>
        </p:txBody>
      </p:sp>
      <p:sp>
        <p:nvSpPr>
          <p:cNvPr id="11" name="Rectangle 10">
            <a:extLst>
              <a:ext uri="{FF2B5EF4-FFF2-40B4-BE49-F238E27FC236}">
                <a16:creationId xmlns:a16="http://schemas.microsoft.com/office/drawing/2014/main" id="{7C0164CD-25B1-2A7E-8CD8-6E8AAC58E4CD}"/>
              </a:ext>
            </a:extLst>
          </p:cNvPr>
          <p:cNvSpPr/>
          <p:nvPr/>
        </p:nvSpPr>
        <p:spPr>
          <a:xfrm>
            <a:off x="7418463" y="1670052"/>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Draft </a:t>
            </a:r>
          </a:p>
          <a:p>
            <a:pPr algn="ctr"/>
            <a:r>
              <a:rPr lang="en-AU" sz="800">
                <a:solidFill>
                  <a:schemeClr val="bg1"/>
                </a:solidFill>
              </a:rPr>
              <a:t>Decision and Recommend</a:t>
            </a:r>
          </a:p>
        </p:txBody>
      </p:sp>
      <p:sp>
        <p:nvSpPr>
          <p:cNvPr id="22" name="Rectangle 21">
            <a:extLst>
              <a:ext uri="{FF2B5EF4-FFF2-40B4-BE49-F238E27FC236}">
                <a16:creationId xmlns:a16="http://schemas.microsoft.com/office/drawing/2014/main" id="{064BDCA8-D958-7E4A-2F41-37CA108CF460}"/>
              </a:ext>
            </a:extLst>
          </p:cNvPr>
          <p:cNvSpPr/>
          <p:nvPr/>
        </p:nvSpPr>
        <p:spPr>
          <a:xfrm>
            <a:off x="2126518" y="164177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Individual </a:t>
            </a:r>
          </a:p>
          <a:p>
            <a:pPr algn="ctr"/>
            <a:r>
              <a:rPr lang="en-AU" sz="800">
                <a:solidFill>
                  <a:schemeClr val="bg1"/>
                </a:solidFill>
              </a:rPr>
              <a:t>and Parties</a:t>
            </a:r>
          </a:p>
          <a:p>
            <a:pPr algn="ctr"/>
            <a:r>
              <a:rPr lang="en-AU" sz="800">
                <a:solidFill>
                  <a:schemeClr val="bg1"/>
                </a:solidFill>
              </a:rPr>
              <a:t>Registration and Management</a:t>
            </a:r>
          </a:p>
        </p:txBody>
      </p:sp>
      <p:sp>
        <p:nvSpPr>
          <p:cNvPr id="23" name="Rectangle 22">
            <a:extLst>
              <a:ext uri="{FF2B5EF4-FFF2-40B4-BE49-F238E27FC236}">
                <a16:creationId xmlns:a16="http://schemas.microsoft.com/office/drawing/2014/main" id="{F1E7A63D-D9DD-5378-4693-784483E78799}"/>
              </a:ext>
            </a:extLst>
          </p:cNvPr>
          <p:cNvSpPr/>
          <p:nvPr/>
        </p:nvSpPr>
        <p:spPr>
          <a:xfrm>
            <a:off x="2118678" y="2329186"/>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Acting on</a:t>
            </a:r>
          </a:p>
          <a:p>
            <a:pPr algn="ctr"/>
            <a:r>
              <a:rPr lang="en-AU" sz="800">
                <a:solidFill>
                  <a:schemeClr val="bg1"/>
                </a:solidFill>
              </a:rPr>
              <a:t>Behalf of and Access Rights</a:t>
            </a:r>
          </a:p>
        </p:txBody>
      </p:sp>
      <p:sp>
        <p:nvSpPr>
          <p:cNvPr id="24" name="Rectangle 23">
            <a:extLst>
              <a:ext uri="{FF2B5EF4-FFF2-40B4-BE49-F238E27FC236}">
                <a16:creationId xmlns:a16="http://schemas.microsoft.com/office/drawing/2014/main" id="{D004ECAA-A3E4-341C-566B-E4E7A8EEEA88}"/>
              </a:ext>
            </a:extLst>
          </p:cNvPr>
          <p:cNvSpPr/>
          <p:nvPr/>
        </p:nvSpPr>
        <p:spPr>
          <a:xfrm>
            <a:off x="2392390" y="529404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Public </a:t>
            </a:r>
          </a:p>
          <a:p>
            <a:pPr algn="ctr"/>
            <a:r>
              <a:rPr lang="en-AU" sz="800">
                <a:solidFill>
                  <a:schemeClr val="bg1"/>
                </a:solidFill>
              </a:rPr>
              <a:t>Consultations</a:t>
            </a:r>
          </a:p>
          <a:p>
            <a:pPr algn="ctr"/>
            <a:r>
              <a:rPr lang="en-AU" sz="800">
                <a:solidFill>
                  <a:schemeClr val="bg1"/>
                </a:solidFill>
              </a:rPr>
              <a:t>and Advertising</a:t>
            </a:r>
          </a:p>
        </p:txBody>
      </p:sp>
      <p:sp>
        <p:nvSpPr>
          <p:cNvPr id="25" name="Rectangle 24">
            <a:extLst>
              <a:ext uri="{FF2B5EF4-FFF2-40B4-BE49-F238E27FC236}">
                <a16:creationId xmlns:a16="http://schemas.microsoft.com/office/drawing/2014/main" id="{525D4B85-8EF0-FBAA-6F09-9971B078CC41}"/>
              </a:ext>
            </a:extLst>
          </p:cNvPr>
          <p:cNvSpPr/>
          <p:nvPr/>
        </p:nvSpPr>
        <p:spPr>
          <a:xfrm>
            <a:off x="4258307" y="1650455"/>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Amendment</a:t>
            </a:r>
          </a:p>
          <a:p>
            <a:pPr algn="ctr"/>
            <a:r>
              <a:rPr lang="en-AU" sz="800">
                <a:solidFill>
                  <a:schemeClr val="bg1"/>
                </a:solidFill>
              </a:rPr>
              <a:t>(proponent or department)</a:t>
            </a:r>
          </a:p>
        </p:txBody>
      </p:sp>
      <p:sp>
        <p:nvSpPr>
          <p:cNvPr id="26" name="Rectangle 25">
            <a:extLst>
              <a:ext uri="{FF2B5EF4-FFF2-40B4-BE49-F238E27FC236}">
                <a16:creationId xmlns:a16="http://schemas.microsoft.com/office/drawing/2014/main" id="{95340D11-31BF-A0F9-4F2F-9DE017DF67A1}"/>
              </a:ext>
            </a:extLst>
          </p:cNvPr>
          <p:cNvSpPr/>
          <p:nvPr/>
        </p:nvSpPr>
        <p:spPr>
          <a:xfrm>
            <a:off x="3466358" y="529404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Fees, Payments, Refunds, Adjustments</a:t>
            </a:r>
          </a:p>
        </p:txBody>
      </p:sp>
      <p:sp>
        <p:nvSpPr>
          <p:cNvPr id="27" name="Rectangle 26">
            <a:extLst>
              <a:ext uri="{FF2B5EF4-FFF2-40B4-BE49-F238E27FC236}">
                <a16:creationId xmlns:a16="http://schemas.microsoft.com/office/drawing/2014/main" id="{E328B4A2-BB34-D64D-427C-6716E3D938A5}"/>
              </a:ext>
            </a:extLst>
          </p:cNvPr>
          <p:cNvSpPr/>
          <p:nvPr/>
        </p:nvSpPr>
        <p:spPr>
          <a:xfrm>
            <a:off x="9373106" y="5963411"/>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Geospatial  Data Management</a:t>
            </a:r>
          </a:p>
        </p:txBody>
      </p:sp>
      <p:sp>
        <p:nvSpPr>
          <p:cNvPr id="28" name="Rectangle 27">
            <a:extLst>
              <a:ext uri="{FF2B5EF4-FFF2-40B4-BE49-F238E27FC236}">
                <a16:creationId xmlns:a16="http://schemas.microsoft.com/office/drawing/2014/main" id="{079F03D9-C6F9-3DAF-7FBE-6028AFAD9B84}"/>
              </a:ext>
            </a:extLst>
          </p:cNvPr>
          <p:cNvSpPr/>
          <p:nvPr/>
        </p:nvSpPr>
        <p:spPr>
          <a:xfrm>
            <a:off x="9383074" y="5303040"/>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Document</a:t>
            </a:r>
          </a:p>
          <a:p>
            <a:pPr algn="ctr"/>
            <a:r>
              <a:rPr lang="en-AU" sz="800">
                <a:solidFill>
                  <a:schemeClr val="bg1"/>
                </a:solidFill>
              </a:rPr>
              <a:t>Attachments and Generation</a:t>
            </a:r>
          </a:p>
        </p:txBody>
      </p:sp>
      <p:sp>
        <p:nvSpPr>
          <p:cNvPr id="31" name="Rectangle 30">
            <a:extLst>
              <a:ext uri="{FF2B5EF4-FFF2-40B4-BE49-F238E27FC236}">
                <a16:creationId xmlns:a16="http://schemas.microsoft.com/office/drawing/2014/main" id="{ED2D6155-0EEE-A72D-830F-EDF37D596E61}"/>
              </a:ext>
            </a:extLst>
          </p:cNvPr>
          <p:cNvSpPr/>
          <p:nvPr/>
        </p:nvSpPr>
        <p:spPr>
          <a:xfrm>
            <a:off x="10926323" y="3224470"/>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Workload Dashboard, Management </a:t>
            </a:r>
          </a:p>
          <a:p>
            <a:pPr algn="ctr"/>
            <a:r>
              <a:rPr lang="en-AU" sz="800">
                <a:solidFill>
                  <a:schemeClr val="bg1"/>
                </a:solidFill>
              </a:rPr>
              <a:t>and Tracking</a:t>
            </a:r>
          </a:p>
        </p:txBody>
      </p:sp>
      <p:sp>
        <p:nvSpPr>
          <p:cNvPr id="32" name="Rectangle 31">
            <a:extLst>
              <a:ext uri="{FF2B5EF4-FFF2-40B4-BE49-F238E27FC236}">
                <a16:creationId xmlns:a16="http://schemas.microsoft.com/office/drawing/2014/main" id="{A3567A92-B39A-50C5-C125-6FEA132F49B6}"/>
              </a:ext>
            </a:extLst>
          </p:cNvPr>
          <p:cNvSpPr/>
          <p:nvPr/>
        </p:nvSpPr>
        <p:spPr>
          <a:xfrm>
            <a:off x="4258307" y="2323314"/>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Exemption</a:t>
            </a:r>
          </a:p>
          <a:p>
            <a:pPr algn="ctr"/>
            <a:r>
              <a:rPr lang="en-AU" sz="800">
                <a:solidFill>
                  <a:schemeClr val="bg1"/>
                </a:solidFill>
              </a:rPr>
              <a:t>Check and  Management</a:t>
            </a:r>
          </a:p>
        </p:txBody>
      </p:sp>
      <p:sp>
        <p:nvSpPr>
          <p:cNvPr id="35" name="Rectangle 34">
            <a:extLst>
              <a:ext uri="{FF2B5EF4-FFF2-40B4-BE49-F238E27FC236}">
                <a16:creationId xmlns:a16="http://schemas.microsoft.com/office/drawing/2014/main" id="{9E55FE74-7B83-5CA0-C8DF-EEC939B407C6}"/>
              </a:ext>
            </a:extLst>
          </p:cNvPr>
          <p:cNvSpPr/>
          <p:nvPr/>
        </p:nvSpPr>
        <p:spPr>
          <a:xfrm>
            <a:off x="4258307" y="3025281"/>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Accept or Decline Application</a:t>
            </a:r>
          </a:p>
        </p:txBody>
      </p:sp>
      <p:sp>
        <p:nvSpPr>
          <p:cNvPr id="36" name="Rectangle 35">
            <a:extLst>
              <a:ext uri="{FF2B5EF4-FFF2-40B4-BE49-F238E27FC236}">
                <a16:creationId xmlns:a16="http://schemas.microsoft.com/office/drawing/2014/main" id="{8B277612-ADE1-48A0-E79E-831E6DA5BAFA}"/>
              </a:ext>
            </a:extLst>
          </p:cNvPr>
          <p:cNvSpPr/>
          <p:nvPr/>
        </p:nvSpPr>
        <p:spPr>
          <a:xfrm>
            <a:off x="8515490" y="167226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Instrument</a:t>
            </a:r>
          </a:p>
          <a:p>
            <a:pPr algn="ctr"/>
            <a:r>
              <a:rPr lang="en-AU" sz="800">
                <a:solidFill>
                  <a:schemeClr val="bg1"/>
                </a:solidFill>
              </a:rPr>
              <a:t>Compliance</a:t>
            </a:r>
          </a:p>
          <a:p>
            <a:pPr algn="ctr"/>
            <a:r>
              <a:rPr lang="en-AU" sz="800">
                <a:solidFill>
                  <a:schemeClr val="bg1"/>
                </a:solidFill>
              </a:rPr>
              <a:t>Schedules</a:t>
            </a:r>
          </a:p>
        </p:txBody>
      </p:sp>
      <p:sp>
        <p:nvSpPr>
          <p:cNvPr id="37" name="Rectangle 36">
            <a:extLst>
              <a:ext uri="{FF2B5EF4-FFF2-40B4-BE49-F238E27FC236}">
                <a16:creationId xmlns:a16="http://schemas.microsoft.com/office/drawing/2014/main" id="{7A7534E4-54F8-D795-B19B-0E30C6790A6C}"/>
              </a:ext>
            </a:extLst>
          </p:cNvPr>
          <p:cNvSpPr/>
          <p:nvPr/>
        </p:nvSpPr>
        <p:spPr>
          <a:xfrm>
            <a:off x="3466358" y="5984847"/>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Requests for Information</a:t>
            </a:r>
          </a:p>
        </p:txBody>
      </p:sp>
      <p:sp>
        <p:nvSpPr>
          <p:cNvPr id="38" name="Rectangle 37">
            <a:extLst>
              <a:ext uri="{FF2B5EF4-FFF2-40B4-BE49-F238E27FC236}">
                <a16:creationId xmlns:a16="http://schemas.microsoft.com/office/drawing/2014/main" id="{65D66FA8-4717-689C-8650-64359504BEDA}"/>
              </a:ext>
            </a:extLst>
          </p:cNvPr>
          <p:cNvSpPr/>
          <p:nvPr/>
        </p:nvSpPr>
        <p:spPr>
          <a:xfrm>
            <a:off x="4540327" y="5984847"/>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Correspond-</a:t>
            </a:r>
            <a:r>
              <a:rPr lang="en-AU" sz="800" err="1">
                <a:solidFill>
                  <a:schemeClr val="bg1"/>
                </a:solidFill>
              </a:rPr>
              <a:t>ence</a:t>
            </a:r>
            <a:endParaRPr lang="en-AU" sz="800">
              <a:solidFill>
                <a:schemeClr val="bg1"/>
              </a:solidFill>
            </a:endParaRPr>
          </a:p>
          <a:p>
            <a:pPr algn="ctr"/>
            <a:r>
              <a:rPr lang="en-AU" sz="800">
                <a:solidFill>
                  <a:schemeClr val="bg1"/>
                </a:solidFill>
              </a:rPr>
              <a:t>Generation and Management</a:t>
            </a:r>
          </a:p>
        </p:txBody>
      </p:sp>
      <p:sp>
        <p:nvSpPr>
          <p:cNvPr id="39" name="Rectangle 38">
            <a:extLst>
              <a:ext uri="{FF2B5EF4-FFF2-40B4-BE49-F238E27FC236}">
                <a16:creationId xmlns:a16="http://schemas.microsoft.com/office/drawing/2014/main" id="{A8E6E21C-D8CA-82E6-D678-733D67BDF9F1}"/>
              </a:ext>
            </a:extLst>
          </p:cNvPr>
          <p:cNvSpPr/>
          <p:nvPr/>
        </p:nvSpPr>
        <p:spPr>
          <a:xfrm>
            <a:off x="5614295" y="5990881"/>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Public Search and Display of Published Records</a:t>
            </a:r>
          </a:p>
        </p:txBody>
      </p:sp>
      <p:sp>
        <p:nvSpPr>
          <p:cNvPr id="40" name="Rectangle 39">
            <a:extLst>
              <a:ext uri="{FF2B5EF4-FFF2-40B4-BE49-F238E27FC236}">
                <a16:creationId xmlns:a16="http://schemas.microsoft.com/office/drawing/2014/main" id="{BE05AF0B-7757-E2F1-8D32-0A6B033CB0DB}"/>
              </a:ext>
            </a:extLst>
          </p:cNvPr>
          <p:cNvSpPr/>
          <p:nvPr/>
        </p:nvSpPr>
        <p:spPr>
          <a:xfrm>
            <a:off x="6325718" y="1660382"/>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Level of Assessment Determination</a:t>
            </a:r>
          </a:p>
        </p:txBody>
      </p:sp>
      <p:sp>
        <p:nvSpPr>
          <p:cNvPr id="42" name="Rectangle 41">
            <a:extLst>
              <a:ext uri="{FF2B5EF4-FFF2-40B4-BE49-F238E27FC236}">
                <a16:creationId xmlns:a16="http://schemas.microsoft.com/office/drawing/2014/main" id="{2EE3D383-B95C-7134-6429-9E3BA8636CFB}"/>
              </a:ext>
            </a:extLst>
          </p:cNvPr>
          <p:cNvSpPr/>
          <p:nvPr/>
        </p:nvSpPr>
        <p:spPr>
          <a:xfrm>
            <a:off x="5613832" y="5303208"/>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Customer Notifications</a:t>
            </a:r>
          </a:p>
          <a:p>
            <a:pPr algn="ctr"/>
            <a:r>
              <a:rPr lang="en-AU" sz="800">
                <a:solidFill>
                  <a:schemeClr val="bg1"/>
                </a:solidFill>
              </a:rPr>
              <a:t>(Portal, Email)</a:t>
            </a:r>
          </a:p>
        </p:txBody>
      </p:sp>
      <p:sp>
        <p:nvSpPr>
          <p:cNvPr id="44" name="Rectangle 43">
            <a:extLst>
              <a:ext uri="{FF2B5EF4-FFF2-40B4-BE49-F238E27FC236}">
                <a16:creationId xmlns:a16="http://schemas.microsoft.com/office/drawing/2014/main" id="{6A16B434-D60F-B0CD-7F13-44211563846B}"/>
              </a:ext>
            </a:extLst>
          </p:cNvPr>
          <p:cNvSpPr/>
          <p:nvPr/>
        </p:nvSpPr>
        <p:spPr>
          <a:xfrm>
            <a:off x="4258307" y="3727248"/>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RIWI, CAWS checks - flagging and assignment</a:t>
            </a:r>
          </a:p>
        </p:txBody>
      </p:sp>
      <p:sp>
        <p:nvSpPr>
          <p:cNvPr id="47" name="Rectangle 46">
            <a:extLst>
              <a:ext uri="{FF2B5EF4-FFF2-40B4-BE49-F238E27FC236}">
                <a16:creationId xmlns:a16="http://schemas.microsoft.com/office/drawing/2014/main" id="{AE9D5B70-21B5-D116-4D01-21D2AEA10C18}"/>
              </a:ext>
            </a:extLst>
          </p:cNvPr>
          <p:cNvSpPr/>
          <p:nvPr/>
        </p:nvSpPr>
        <p:spPr>
          <a:xfrm>
            <a:off x="6682406" y="5990881"/>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Expert Advice</a:t>
            </a:r>
          </a:p>
          <a:p>
            <a:pPr algn="ctr"/>
            <a:r>
              <a:rPr lang="en-AU" sz="800">
                <a:solidFill>
                  <a:schemeClr val="bg1"/>
                </a:solidFill>
              </a:rPr>
              <a:t>(internal or external)</a:t>
            </a:r>
          </a:p>
        </p:txBody>
      </p:sp>
      <p:sp>
        <p:nvSpPr>
          <p:cNvPr id="48" name="Rectangle 47">
            <a:extLst>
              <a:ext uri="{FF2B5EF4-FFF2-40B4-BE49-F238E27FC236}">
                <a16:creationId xmlns:a16="http://schemas.microsoft.com/office/drawing/2014/main" id="{B9213B15-0B8E-1B6F-7AF5-01D3C7432570}"/>
              </a:ext>
            </a:extLst>
          </p:cNvPr>
          <p:cNvSpPr/>
          <p:nvPr/>
        </p:nvSpPr>
        <p:spPr>
          <a:xfrm>
            <a:off x="6325718" y="2335851"/>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Risk and Pathway Determination</a:t>
            </a:r>
          </a:p>
        </p:txBody>
      </p:sp>
      <p:sp>
        <p:nvSpPr>
          <p:cNvPr id="49" name="Rectangle 48">
            <a:extLst>
              <a:ext uri="{FF2B5EF4-FFF2-40B4-BE49-F238E27FC236}">
                <a16:creationId xmlns:a16="http://schemas.microsoft.com/office/drawing/2014/main" id="{D2B1B084-A48D-161F-C8CF-16F11D1C785D}"/>
              </a:ext>
            </a:extLst>
          </p:cNvPr>
          <p:cNvSpPr/>
          <p:nvPr/>
        </p:nvSpPr>
        <p:spPr>
          <a:xfrm>
            <a:off x="5245382" y="1650455"/>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Parallel Determination and Linkage </a:t>
            </a:r>
          </a:p>
        </p:txBody>
      </p:sp>
      <p:sp>
        <p:nvSpPr>
          <p:cNvPr id="50" name="Rectangle 49">
            <a:extLst>
              <a:ext uri="{FF2B5EF4-FFF2-40B4-BE49-F238E27FC236}">
                <a16:creationId xmlns:a16="http://schemas.microsoft.com/office/drawing/2014/main" id="{8FE5F0C0-6668-28C4-BAFE-3DE83AA6CB87}"/>
              </a:ext>
            </a:extLst>
          </p:cNvPr>
          <p:cNvSpPr/>
          <p:nvPr/>
        </p:nvSpPr>
        <p:spPr>
          <a:xfrm>
            <a:off x="5245382" y="3024356"/>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Legal rights, ownership checks</a:t>
            </a:r>
          </a:p>
        </p:txBody>
      </p:sp>
      <p:sp>
        <p:nvSpPr>
          <p:cNvPr id="51" name="Rectangle 50">
            <a:extLst>
              <a:ext uri="{FF2B5EF4-FFF2-40B4-BE49-F238E27FC236}">
                <a16:creationId xmlns:a16="http://schemas.microsoft.com/office/drawing/2014/main" id="{A7900472-0842-BD45-9497-8ADF086277BF}"/>
              </a:ext>
            </a:extLst>
          </p:cNvPr>
          <p:cNvSpPr/>
          <p:nvPr/>
        </p:nvSpPr>
        <p:spPr>
          <a:xfrm>
            <a:off x="10934758" y="391188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Application Progress Visualisation</a:t>
            </a:r>
          </a:p>
        </p:txBody>
      </p:sp>
      <p:sp>
        <p:nvSpPr>
          <p:cNvPr id="55" name="Rectangle 54">
            <a:extLst>
              <a:ext uri="{FF2B5EF4-FFF2-40B4-BE49-F238E27FC236}">
                <a16:creationId xmlns:a16="http://schemas.microsoft.com/office/drawing/2014/main" id="{2E17E264-BF8B-2EDC-26A4-AC1E30B0E1CF}"/>
              </a:ext>
            </a:extLst>
          </p:cNvPr>
          <p:cNvSpPr/>
          <p:nvPr/>
        </p:nvSpPr>
        <p:spPr>
          <a:xfrm>
            <a:off x="10934758" y="4575407"/>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Clock Management</a:t>
            </a:r>
          </a:p>
        </p:txBody>
      </p:sp>
      <p:sp>
        <p:nvSpPr>
          <p:cNvPr id="92" name="Rectangle 91">
            <a:extLst>
              <a:ext uri="{FF2B5EF4-FFF2-40B4-BE49-F238E27FC236}">
                <a16:creationId xmlns:a16="http://schemas.microsoft.com/office/drawing/2014/main" id="{5C4EE22A-4DC4-C284-B1D2-A8760C3582AF}"/>
              </a:ext>
            </a:extLst>
          </p:cNvPr>
          <p:cNvSpPr/>
          <p:nvPr/>
        </p:nvSpPr>
        <p:spPr>
          <a:xfrm>
            <a:off x="10934758" y="5257602"/>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Task Assignment and Management</a:t>
            </a:r>
          </a:p>
        </p:txBody>
      </p:sp>
      <p:sp>
        <p:nvSpPr>
          <p:cNvPr id="93" name="Rectangle 92">
            <a:extLst>
              <a:ext uri="{FF2B5EF4-FFF2-40B4-BE49-F238E27FC236}">
                <a16:creationId xmlns:a16="http://schemas.microsoft.com/office/drawing/2014/main" id="{74D293E1-989F-9706-ECCA-078C7B631DAA}"/>
              </a:ext>
            </a:extLst>
          </p:cNvPr>
          <p:cNvSpPr/>
          <p:nvPr/>
        </p:nvSpPr>
        <p:spPr>
          <a:xfrm>
            <a:off x="8409202" y="5298264"/>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Instrument</a:t>
            </a:r>
          </a:p>
          <a:p>
            <a:pPr algn="ctr"/>
            <a:r>
              <a:rPr lang="en-AU" sz="800">
                <a:solidFill>
                  <a:schemeClr val="bg1"/>
                </a:solidFill>
              </a:rPr>
              <a:t>Conditions Library</a:t>
            </a:r>
          </a:p>
        </p:txBody>
      </p:sp>
      <p:sp>
        <p:nvSpPr>
          <p:cNvPr id="95" name="Rectangle 94">
            <a:extLst>
              <a:ext uri="{FF2B5EF4-FFF2-40B4-BE49-F238E27FC236}">
                <a16:creationId xmlns:a16="http://schemas.microsoft.com/office/drawing/2014/main" id="{20663636-A714-ABD9-7448-0D726365D4FD}"/>
              </a:ext>
            </a:extLst>
          </p:cNvPr>
          <p:cNvSpPr/>
          <p:nvPr/>
        </p:nvSpPr>
        <p:spPr>
          <a:xfrm>
            <a:off x="7417284" y="2357465"/>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Draft </a:t>
            </a:r>
          </a:p>
          <a:p>
            <a:pPr algn="ctr"/>
            <a:r>
              <a:rPr lang="en-AU" sz="800">
                <a:solidFill>
                  <a:schemeClr val="bg1"/>
                </a:solidFill>
              </a:rPr>
              <a:t>Instrument and Proponent Review</a:t>
            </a:r>
          </a:p>
        </p:txBody>
      </p:sp>
      <p:sp>
        <p:nvSpPr>
          <p:cNvPr id="96" name="Rectangle 95">
            <a:extLst>
              <a:ext uri="{FF2B5EF4-FFF2-40B4-BE49-F238E27FC236}">
                <a16:creationId xmlns:a16="http://schemas.microsoft.com/office/drawing/2014/main" id="{7CB6BBD2-FA48-2C67-C240-7B9D7ABBCBB0}"/>
              </a:ext>
            </a:extLst>
          </p:cNvPr>
          <p:cNvSpPr/>
          <p:nvPr/>
        </p:nvSpPr>
        <p:spPr>
          <a:xfrm>
            <a:off x="6325718" y="2996222"/>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Manage Assessment Criteria</a:t>
            </a:r>
          </a:p>
        </p:txBody>
      </p:sp>
      <p:sp>
        <p:nvSpPr>
          <p:cNvPr id="99" name="Rectangle 98">
            <a:extLst>
              <a:ext uri="{FF2B5EF4-FFF2-40B4-BE49-F238E27FC236}">
                <a16:creationId xmlns:a16="http://schemas.microsoft.com/office/drawing/2014/main" id="{0A6E7052-6A5D-1236-4411-D6D8BF980F36}"/>
              </a:ext>
            </a:extLst>
          </p:cNvPr>
          <p:cNvSpPr/>
          <p:nvPr/>
        </p:nvSpPr>
        <p:spPr>
          <a:xfrm>
            <a:off x="5253222" y="233127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Direct </a:t>
            </a:r>
          </a:p>
          <a:p>
            <a:pPr algn="ctr"/>
            <a:r>
              <a:rPr lang="en-AU" sz="800">
                <a:solidFill>
                  <a:schemeClr val="bg1"/>
                </a:solidFill>
              </a:rPr>
              <a:t>Interests</a:t>
            </a:r>
          </a:p>
        </p:txBody>
      </p:sp>
      <p:sp>
        <p:nvSpPr>
          <p:cNvPr id="100" name="Rectangle 99">
            <a:extLst>
              <a:ext uri="{FF2B5EF4-FFF2-40B4-BE49-F238E27FC236}">
                <a16:creationId xmlns:a16="http://schemas.microsoft.com/office/drawing/2014/main" id="{9557FCFD-378E-8E89-3E9B-E1D3BA0F21E7}"/>
              </a:ext>
            </a:extLst>
          </p:cNvPr>
          <p:cNvSpPr/>
          <p:nvPr/>
        </p:nvSpPr>
        <p:spPr>
          <a:xfrm>
            <a:off x="10941173" y="5939796"/>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Assessing Officer Notifications</a:t>
            </a:r>
          </a:p>
        </p:txBody>
      </p:sp>
      <p:sp>
        <p:nvSpPr>
          <p:cNvPr id="101" name="Rectangle 100">
            <a:extLst>
              <a:ext uri="{FF2B5EF4-FFF2-40B4-BE49-F238E27FC236}">
                <a16:creationId xmlns:a16="http://schemas.microsoft.com/office/drawing/2014/main" id="{82F4A045-A072-F2DF-5DFE-E36330C2D806}"/>
              </a:ext>
            </a:extLst>
          </p:cNvPr>
          <p:cNvSpPr/>
          <p:nvPr/>
        </p:nvSpPr>
        <p:spPr>
          <a:xfrm>
            <a:off x="7417284" y="3030324"/>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Instrument Conditions</a:t>
            </a:r>
          </a:p>
        </p:txBody>
      </p:sp>
      <p:sp>
        <p:nvSpPr>
          <p:cNvPr id="103" name="Rectangle 102">
            <a:extLst>
              <a:ext uri="{FF2B5EF4-FFF2-40B4-BE49-F238E27FC236}">
                <a16:creationId xmlns:a16="http://schemas.microsoft.com/office/drawing/2014/main" id="{8DB3FA04-D932-87A1-7672-0812AF05EBCD}"/>
              </a:ext>
            </a:extLst>
          </p:cNvPr>
          <p:cNvSpPr/>
          <p:nvPr/>
        </p:nvSpPr>
        <p:spPr>
          <a:xfrm>
            <a:off x="8518674" y="2332634"/>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Instrument </a:t>
            </a:r>
          </a:p>
          <a:p>
            <a:pPr algn="ctr"/>
            <a:r>
              <a:rPr lang="en-AU" sz="800">
                <a:solidFill>
                  <a:schemeClr val="bg1"/>
                </a:solidFill>
              </a:rPr>
              <a:t>(condition) Compliance Reporting</a:t>
            </a:r>
          </a:p>
        </p:txBody>
      </p:sp>
      <p:sp>
        <p:nvSpPr>
          <p:cNvPr id="116" name="Rectangle 115">
            <a:extLst>
              <a:ext uri="{FF2B5EF4-FFF2-40B4-BE49-F238E27FC236}">
                <a16:creationId xmlns:a16="http://schemas.microsoft.com/office/drawing/2014/main" id="{1946EA60-3E60-E9AD-BBAF-C9B1C7F5CE2D}"/>
              </a:ext>
            </a:extLst>
          </p:cNvPr>
          <p:cNvSpPr/>
          <p:nvPr/>
        </p:nvSpPr>
        <p:spPr>
          <a:xfrm>
            <a:off x="8409202" y="5963411"/>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Reference Data</a:t>
            </a:r>
          </a:p>
          <a:p>
            <a:pPr algn="ctr"/>
            <a:r>
              <a:rPr lang="en-AU" sz="800">
                <a:solidFill>
                  <a:schemeClr val="bg1"/>
                </a:solidFill>
              </a:rPr>
              <a:t>Management</a:t>
            </a:r>
          </a:p>
        </p:txBody>
      </p:sp>
      <p:sp>
        <p:nvSpPr>
          <p:cNvPr id="117" name="Rectangle 116">
            <a:extLst>
              <a:ext uri="{FF2B5EF4-FFF2-40B4-BE49-F238E27FC236}">
                <a16:creationId xmlns:a16="http://schemas.microsoft.com/office/drawing/2014/main" id="{F2C8DAB5-CC5A-A85E-73FB-511AD0851926}"/>
              </a:ext>
            </a:extLst>
          </p:cNvPr>
          <p:cNvSpPr/>
          <p:nvPr/>
        </p:nvSpPr>
        <p:spPr>
          <a:xfrm>
            <a:off x="9628407" y="1655764"/>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Offset Proposals Management</a:t>
            </a:r>
          </a:p>
        </p:txBody>
      </p:sp>
      <p:sp>
        <p:nvSpPr>
          <p:cNvPr id="118" name="Rectangle 117">
            <a:extLst>
              <a:ext uri="{FF2B5EF4-FFF2-40B4-BE49-F238E27FC236}">
                <a16:creationId xmlns:a16="http://schemas.microsoft.com/office/drawing/2014/main" id="{082D45B6-4A04-8D8F-B8B5-2F2109BB37DF}"/>
              </a:ext>
            </a:extLst>
          </p:cNvPr>
          <p:cNvSpPr/>
          <p:nvPr/>
        </p:nvSpPr>
        <p:spPr>
          <a:xfrm>
            <a:off x="9626003" y="2340449"/>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Offset Determination</a:t>
            </a:r>
          </a:p>
        </p:txBody>
      </p:sp>
      <p:sp>
        <p:nvSpPr>
          <p:cNvPr id="119" name="Rectangle 118">
            <a:extLst>
              <a:ext uri="{FF2B5EF4-FFF2-40B4-BE49-F238E27FC236}">
                <a16:creationId xmlns:a16="http://schemas.microsoft.com/office/drawing/2014/main" id="{4327D0B0-3820-1267-A88E-4C9DAC766C13}"/>
              </a:ext>
            </a:extLst>
          </p:cNvPr>
          <p:cNvSpPr/>
          <p:nvPr/>
        </p:nvSpPr>
        <p:spPr>
          <a:xfrm>
            <a:off x="9626003" y="3024356"/>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Offset Register Publication</a:t>
            </a:r>
          </a:p>
        </p:txBody>
      </p:sp>
      <p:sp>
        <p:nvSpPr>
          <p:cNvPr id="120" name="Rectangle 119">
            <a:extLst>
              <a:ext uri="{FF2B5EF4-FFF2-40B4-BE49-F238E27FC236}">
                <a16:creationId xmlns:a16="http://schemas.microsoft.com/office/drawing/2014/main" id="{63B5C077-308D-04F6-7A06-7A72264498D0}"/>
              </a:ext>
            </a:extLst>
          </p:cNvPr>
          <p:cNvSpPr/>
          <p:nvPr/>
        </p:nvSpPr>
        <p:spPr>
          <a:xfrm>
            <a:off x="4545328" y="529404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Survey Data for Approvals</a:t>
            </a:r>
          </a:p>
        </p:txBody>
      </p:sp>
      <p:sp>
        <p:nvSpPr>
          <p:cNvPr id="122" name="Rectangle 121">
            <a:extLst>
              <a:ext uri="{FF2B5EF4-FFF2-40B4-BE49-F238E27FC236}">
                <a16:creationId xmlns:a16="http://schemas.microsoft.com/office/drawing/2014/main" id="{94FB747B-757B-1DFB-7893-1E99F2FE94F2}"/>
              </a:ext>
            </a:extLst>
          </p:cNvPr>
          <p:cNvSpPr/>
          <p:nvPr/>
        </p:nvSpPr>
        <p:spPr>
          <a:xfrm>
            <a:off x="7419752" y="3675661"/>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SAT</a:t>
            </a:r>
          </a:p>
          <a:p>
            <a:pPr algn="ctr"/>
            <a:r>
              <a:rPr lang="en-AU" sz="800">
                <a:solidFill>
                  <a:schemeClr val="bg1"/>
                </a:solidFill>
              </a:rPr>
              <a:t>Reviews</a:t>
            </a:r>
          </a:p>
        </p:txBody>
      </p:sp>
      <p:sp>
        <p:nvSpPr>
          <p:cNvPr id="123" name="Rectangle 122">
            <a:extLst>
              <a:ext uri="{FF2B5EF4-FFF2-40B4-BE49-F238E27FC236}">
                <a16:creationId xmlns:a16="http://schemas.microsoft.com/office/drawing/2014/main" id="{72A3C92D-615C-5633-428D-62A9E4B42BB5}"/>
              </a:ext>
            </a:extLst>
          </p:cNvPr>
          <p:cNvSpPr/>
          <p:nvPr/>
        </p:nvSpPr>
        <p:spPr>
          <a:xfrm>
            <a:off x="6674522" y="5294926"/>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Appeals</a:t>
            </a:r>
          </a:p>
        </p:txBody>
      </p:sp>
      <p:sp>
        <p:nvSpPr>
          <p:cNvPr id="125" name="Rectangle 124">
            <a:extLst>
              <a:ext uri="{FF2B5EF4-FFF2-40B4-BE49-F238E27FC236}">
                <a16:creationId xmlns:a16="http://schemas.microsoft.com/office/drawing/2014/main" id="{F0B1A202-4514-3253-F9CA-018D3F58C262}"/>
              </a:ext>
            </a:extLst>
          </p:cNvPr>
          <p:cNvSpPr/>
          <p:nvPr/>
        </p:nvSpPr>
        <p:spPr>
          <a:xfrm>
            <a:off x="78518" y="161859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Projects, Proposals and</a:t>
            </a:r>
          </a:p>
          <a:p>
            <a:pPr algn="ctr"/>
            <a:r>
              <a:rPr lang="en-AU" sz="800">
                <a:solidFill>
                  <a:schemeClr val="bg1"/>
                </a:solidFill>
              </a:rPr>
              <a:t>Applications</a:t>
            </a:r>
          </a:p>
        </p:txBody>
      </p:sp>
      <p:sp>
        <p:nvSpPr>
          <p:cNvPr id="126" name="Rectangle 125">
            <a:extLst>
              <a:ext uri="{FF2B5EF4-FFF2-40B4-BE49-F238E27FC236}">
                <a16:creationId xmlns:a16="http://schemas.microsoft.com/office/drawing/2014/main" id="{944D11F4-66D5-22CD-76DE-8A88024AD97E}"/>
              </a:ext>
            </a:extLst>
          </p:cNvPr>
          <p:cNvSpPr/>
          <p:nvPr/>
        </p:nvSpPr>
        <p:spPr>
          <a:xfrm>
            <a:off x="78518" y="2305096"/>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Status of Applications</a:t>
            </a:r>
          </a:p>
        </p:txBody>
      </p:sp>
      <p:sp>
        <p:nvSpPr>
          <p:cNvPr id="127" name="Rectangle 126">
            <a:extLst>
              <a:ext uri="{FF2B5EF4-FFF2-40B4-BE49-F238E27FC236}">
                <a16:creationId xmlns:a16="http://schemas.microsoft.com/office/drawing/2014/main" id="{F962D56D-0A77-A609-8D4D-6A80F291A113}"/>
              </a:ext>
            </a:extLst>
          </p:cNvPr>
          <p:cNvSpPr/>
          <p:nvPr/>
        </p:nvSpPr>
        <p:spPr>
          <a:xfrm>
            <a:off x="78518" y="2986198"/>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Enquire</a:t>
            </a:r>
          </a:p>
        </p:txBody>
      </p:sp>
      <p:sp>
        <p:nvSpPr>
          <p:cNvPr id="128" name="Rectangle 127">
            <a:extLst>
              <a:ext uri="{FF2B5EF4-FFF2-40B4-BE49-F238E27FC236}">
                <a16:creationId xmlns:a16="http://schemas.microsoft.com/office/drawing/2014/main" id="{B63A2ADC-6DCB-DD8F-D7B0-0FEFC882BB6B}"/>
              </a:ext>
            </a:extLst>
          </p:cNvPr>
          <p:cNvSpPr/>
          <p:nvPr/>
        </p:nvSpPr>
        <p:spPr>
          <a:xfrm>
            <a:off x="78518" y="3656905"/>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Notifications and Preferences</a:t>
            </a:r>
          </a:p>
        </p:txBody>
      </p:sp>
      <p:sp>
        <p:nvSpPr>
          <p:cNvPr id="129" name="Rectangle 128">
            <a:extLst>
              <a:ext uri="{FF2B5EF4-FFF2-40B4-BE49-F238E27FC236}">
                <a16:creationId xmlns:a16="http://schemas.microsoft.com/office/drawing/2014/main" id="{9B7837DD-F9AE-689C-A30A-A2E00611BC04}"/>
              </a:ext>
            </a:extLst>
          </p:cNvPr>
          <p:cNvSpPr/>
          <p:nvPr/>
        </p:nvSpPr>
        <p:spPr>
          <a:xfrm>
            <a:off x="1092666" y="161859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Notifications and Preferences</a:t>
            </a:r>
          </a:p>
        </p:txBody>
      </p:sp>
      <p:sp>
        <p:nvSpPr>
          <p:cNvPr id="130" name="Rectangle 129">
            <a:extLst>
              <a:ext uri="{FF2B5EF4-FFF2-40B4-BE49-F238E27FC236}">
                <a16:creationId xmlns:a16="http://schemas.microsoft.com/office/drawing/2014/main" id="{64416663-94A7-9D5F-02FE-7FE30F235571}"/>
              </a:ext>
            </a:extLst>
          </p:cNvPr>
          <p:cNvSpPr/>
          <p:nvPr/>
        </p:nvSpPr>
        <p:spPr>
          <a:xfrm>
            <a:off x="1085459" y="2305096"/>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Compliance Schedules and Reporting</a:t>
            </a:r>
          </a:p>
        </p:txBody>
      </p:sp>
      <p:sp>
        <p:nvSpPr>
          <p:cNvPr id="131" name="Rectangle 130">
            <a:extLst>
              <a:ext uri="{FF2B5EF4-FFF2-40B4-BE49-F238E27FC236}">
                <a16:creationId xmlns:a16="http://schemas.microsoft.com/office/drawing/2014/main" id="{50ED5718-9114-6C69-5D76-DDF4AB13D175}"/>
              </a:ext>
            </a:extLst>
          </p:cNvPr>
          <p:cNvSpPr/>
          <p:nvPr/>
        </p:nvSpPr>
        <p:spPr>
          <a:xfrm>
            <a:off x="1077530" y="2961752"/>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Survey Data </a:t>
            </a:r>
          </a:p>
        </p:txBody>
      </p:sp>
      <p:sp>
        <p:nvSpPr>
          <p:cNvPr id="132" name="Rectangle 131">
            <a:extLst>
              <a:ext uri="{FF2B5EF4-FFF2-40B4-BE49-F238E27FC236}">
                <a16:creationId xmlns:a16="http://schemas.microsoft.com/office/drawing/2014/main" id="{DB0FD5EC-5909-E04A-7EF8-00F68E68A5E4}"/>
              </a:ext>
            </a:extLst>
          </p:cNvPr>
          <p:cNvSpPr/>
          <p:nvPr/>
        </p:nvSpPr>
        <p:spPr>
          <a:xfrm>
            <a:off x="1068738" y="3646569"/>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Correspond-</a:t>
            </a:r>
            <a:r>
              <a:rPr lang="en-AU" sz="800" err="1">
                <a:solidFill>
                  <a:schemeClr val="bg1"/>
                </a:solidFill>
              </a:rPr>
              <a:t>ence</a:t>
            </a:r>
            <a:endParaRPr lang="en-AU" sz="800">
              <a:solidFill>
                <a:schemeClr val="bg1"/>
              </a:solidFill>
            </a:endParaRPr>
          </a:p>
        </p:txBody>
      </p:sp>
      <p:sp>
        <p:nvSpPr>
          <p:cNvPr id="133" name="Rectangle 132">
            <a:extLst>
              <a:ext uri="{FF2B5EF4-FFF2-40B4-BE49-F238E27FC236}">
                <a16:creationId xmlns:a16="http://schemas.microsoft.com/office/drawing/2014/main" id="{689CD97E-2324-DE38-6B41-B4CF8472A762}"/>
              </a:ext>
            </a:extLst>
          </p:cNvPr>
          <p:cNvSpPr/>
          <p:nvPr/>
        </p:nvSpPr>
        <p:spPr>
          <a:xfrm>
            <a:off x="1076454" y="4327509"/>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Requests for Information</a:t>
            </a:r>
          </a:p>
        </p:txBody>
      </p:sp>
      <p:sp>
        <p:nvSpPr>
          <p:cNvPr id="134" name="Rectangle 133">
            <a:extLst>
              <a:ext uri="{FF2B5EF4-FFF2-40B4-BE49-F238E27FC236}">
                <a16:creationId xmlns:a16="http://schemas.microsoft.com/office/drawing/2014/main" id="{ABD4977C-28C4-666C-5EAE-97D9E4875A9B}"/>
              </a:ext>
            </a:extLst>
          </p:cNvPr>
          <p:cNvSpPr/>
          <p:nvPr/>
        </p:nvSpPr>
        <p:spPr>
          <a:xfrm>
            <a:off x="69437" y="4327509"/>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Fees and Payments</a:t>
            </a:r>
          </a:p>
        </p:txBody>
      </p:sp>
      <p:sp>
        <p:nvSpPr>
          <p:cNvPr id="135" name="Rectangle 134">
            <a:extLst>
              <a:ext uri="{FF2B5EF4-FFF2-40B4-BE49-F238E27FC236}">
                <a16:creationId xmlns:a16="http://schemas.microsoft.com/office/drawing/2014/main" id="{2770EE03-1B86-2A82-FE75-EE64FBC1BD21}"/>
              </a:ext>
            </a:extLst>
          </p:cNvPr>
          <p:cNvSpPr/>
          <p:nvPr/>
        </p:nvSpPr>
        <p:spPr>
          <a:xfrm>
            <a:off x="69437" y="499755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Tasks </a:t>
            </a:r>
          </a:p>
        </p:txBody>
      </p:sp>
      <p:sp>
        <p:nvSpPr>
          <p:cNvPr id="138" name="Rectangle 137">
            <a:extLst>
              <a:ext uri="{FF2B5EF4-FFF2-40B4-BE49-F238E27FC236}">
                <a16:creationId xmlns:a16="http://schemas.microsoft.com/office/drawing/2014/main" id="{6838D8C8-6032-9B84-A43B-73C5C25C160A}"/>
              </a:ext>
            </a:extLst>
          </p:cNvPr>
          <p:cNvSpPr/>
          <p:nvPr/>
        </p:nvSpPr>
        <p:spPr>
          <a:xfrm>
            <a:off x="1073719" y="4994046"/>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Security and Access Rights Management</a:t>
            </a:r>
          </a:p>
        </p:txBody>
      </p:sp>
      <p:sp>
        <p:nvSpPr>
          <p:cNvPr id="139" name="Rectangle 138">
            <a:extLst>
              <a:ext uri="{FF2B5EF4-FFF2-40B4-BE49-F238E27FC236}">
                <a16:creationId xmlns:a16="http://schemas.microsoft.com/office/drawing/2014/main" id="{974AB3BD-AD23-F58F-1510-AA09809981DE}"/>
              </a:ext>
            </a:extLst>
          </p:cNvPr>
          <p:cNvSpPr/>
          <p:nvPr/>
        </p:nvSpPr>
        <p:spPr>
          <a:xfrm>
            <a:off x="69437" y="5695113"/>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Update personal and party details</a:t>
            </a:r>
          </a:p>
        </p:txBody>
      </p:sp>
      <p:sp>
        <p:nvSpPr>
          <p:cNvPr id="141" name="Rectangle 140">
            <a:extLst>
              <a:ext uri="{FF2B5EF4-FFF2-40B4-BE49-F238E27FC236}">
                <a16:creationId xmlns:a16="http://schemas.microsoft.com/office/drawing/2014/main" id="{8779FCD2-F5A5-67D7-057D-76AC4A7B9EA2}"/>
              </a:ext>
            </a:extLst>
          </p:cNvPr>
          <p:cNvSpPr/>
          <p:nvPr/>
        </p:nvSpPr>
        <p:spPr>
          <a:xfrm>
            <a:off x="1068738" y="5688148"/>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Dashboard</a:t>
            </a:r>
          </a:p>
        </p:txBody>
      </p:sp>
      <p:sp>
        <p:nvSpPr>
          <p:cNvPr id="2" name="Rectangle 1">
            <a:extLst>
              <a:ext uri="{FF2B5EF4-FFF2-40B4-BE49-F238E27FC236}">
                <a16:creationId xmlns:a16="http://schemas.microsoft.com/office/drawing/2014/main" id="{6EE8EDA1-53F3-110B-D00E-BA555E8B529D}"/>
              </a:ext>
            </a:extLst>
          </p:cNvPr>
          <p:cNvSpPr/>
          <p:nvPr/>
        </p:nvSpPr>
        <p:spPr>
          <a:xfrm>
            <a:off x="8510083" y="2981029"/>
            <a:ext cx="917995" cy="596492"/>
          </a:xfrm>
          <a:prstGeom prst="rect">
            <a:avLst/>
          </a:prstGeom>
          <a:solidFill>
            <a:srgbClr val="01678F"/>
          </a:solidFill>
          <a:ln w="38100">
            <a:noFill/>
          </a:ln>
        </p:spPr>
        <p:style>
          <a:lnRef idx="1">
            <a:schemeClr val="accent1"/>
          </a:lnRef>
          <a:fillRef idx="3">
            <a:schemeClr val="accent1"/>
          </a:fillRef>
          <a:effectRef idx="2">
            <a:schemeClr val="accent1"/>
          </a:effectRef>
          <a:fontRef idx="minor">
            <a:schemeClr val="lt1"/>
          </a:fontRef>
        </p:style>
        <p:txBody>
          <a:bodyPr tIns="36000" rtlCol="0" anchor="ctr"/>
          <a:lstStyle/>
          <a:p>
            <a:pPr algn="ctr"/>
            <a:r>
              <a:rPr lang="en-AU" sz="800">
                <a:solidFill>
                  <a:schemeClr val="bg1"/>
                </a:solidFill>
              </a:rPr>
              <a:t>Offset Condition Reporting</a:t>
            </a:r>
          </a:p>
        </p:txBody>
      </p:sp>
      <p:pic>
        <p:nvPicPr>
          <p:cNvPr id="4" name="Graphic 3" descr="Information with solid fill">
            <a:extLst>
              <a:ext uri="{FF2B5EF4-FFF2-40B4-BE49-F238E27FC236}">
                <a16:creationId xmlns:a16="http://schemas.microsoft.com/office/drawing/2014/main" id="{AA920AB0-AB75-7F2F-E726-4D188A464E9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93354" y="717569"/>
            <a:ext cx="378216" cy="378216"/>
          </a:xfrm>
          <a:prstGeom prst="rect">
            <a:avLst/>
          </a:prstGeom>
        </p:spPr>
      </p:pic>
    </p:spTree>
    <p:extLst>
      <p:ext uri="{BB962C8B-B14F-4D97-AF65-F5344CB8AC3E}">
        <p14:creationId xmlns:p14="http://schemas.microsoft.com/office/powerpoint/2010/main" val="4191127195"/>
      </p:ext>
    </p:extLst>
  </p:cSld>
  <p:clrMapOvr>
    <a:masterClrMapping/>
  </p:clrMapOvr>
  <mc:AlternateContent xmlns:mc="http://schemas.openxmlformats.org/markup-compatibility/2006">
    <mc:Choice xmlns:p14="http://schemas.microsoft.com/office/powerpoint/2010/main" Requires="p14">
      <p:transition spd="slow" p14:dur="2000" advTm="8437"/>
    </mc:Choice>
    <mc:Fallback>
      <p:transition spd="slow" advTm="843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01935-79F2-7E6F-2492-2E1076B0309A}"/>
            </a:ext>
          </a:extLst>
        </p:cNvPr>
        <p:cNvGrpSpPr/>
        <p:nvPr/>
      </p:nvGrpSpPr>
      <p:grpSpPr>
        <a:xfrm>
          <a:off x="0" y="0"/>
          <a:ext cx="0" cy="0"/>
          <a:chOff x="0" y="0"/>
          <a:chExt cx="0" cy="0"/>
        </a:xfrm>
      </p:grpSpPr>
      <p:pic>
        <p:nvPicPr>
          <p:cNvPr id="114" name="Picture 113">
            <a:extLst>
              <a:ext uri="{FF2B5EF4-FFF2-40B4-BE49-F238E27FC236}">
                <a16:creationId xmlns:a16="http://schemas.microsoft.com/office/drawing/2014/main" id="{58A20E06-1FC6-0C5B-310D-37F2299E9F13}"/>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C5781755-B853-1EE5-33B8-40443B2717EC}"/>
              </a:ext>
            </a:extLst>
          </p:cNvPr>
          <p:cNvSpPr txBox="1"/>
          <p:nvPr/>
        </p:nvSpPr>
        <p:spPr>
          <a:xfrm>
            <a:off x="330420" y="396223"/>
            <a:ext cx="7522108"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Informing the PDP/Business Case</a:t>
            </a:r>
          </a:p>
        </p:txBody>
      </p:sp>
      <p:sp>
        <p:nvSpPr>
          <p:cNvPr id="33" name="Content Placeholder 2">
            <a:extLst>
              <a:ext uri="{FF2B5EF4-FFF2-40B4-BE49-F238E27FC236}">
                <a16:creationId xmlns:a16="http://schemas.microsoft.com/office/drawing/2014/main" id="{928B1449-386F-91BC-6776-60B27BBF745F}"/>
              </a:ext>
            </a:extLst>
          </p:cNvPr>
          <p:cNvSpPr txBox="1">
            <a:spLocks/>
          </p:cNvSpPr>
          <p:nvPr/>
        </p:nvSpPr>
        <p:spPr>
          <a:xfrm>
            <a:off x="838200" y="1427517"/>
            <a:ext cx="10515600" cy="4749446"/>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en-AU" sz="3600">
                <a:latin typeface="Open Sans" panose="020B0606030504020204" pitchFamily="34" charset="0"/>
                <a:ea typeface="Open Sans" panose="020B0606030504020204" pitchFamily="34" charset="0"/>
                <a:cs typeface="Open Sans" panose="020B0606030504020204" pitchFamily="34" charset="0"/>
              </a:rPr>
              <a:t>We aim to verify the following to inform the updated EO business case to government (referred to as a ‘project definition plan’)</a:t>
            </a:r>
          </a:p>
          <a:p>
            <a:pPr marL="514350" indent="-514350" algn="l">
              <a:lnSpc>
                <a:spcPct val="150000"/>
              </a:lnSpc>
              <a:buFont typeface="+mj-lt"/>
              <a:buAutoNum type="arabicPeriod"/>
            </a:pPr>
            <a:r>
              <a:rPr lang="en-AU" sz="3600">
                <a:latin typeface="Open Sans" panose="020B0606030504020204" pitchFamily="34" charset="0"/>
                <a:ea typeface="Open Sans" panose="020B0606030504020204" pitchFamily="34" charset="0"/>
                <a:cs typeface="Open Sans" panose="020B0606030504020204" pitchFamily="34" charset="0"/>
              </a:rPr>
              <a:t>Strategic Intent and scope of functionality</a:t>
            </a:r>
          </a:p>
          <a:p>
            <a:pPr marL="514350" indent="-514350" algn="l">
              <a:lnSpc>
                <a:spcPct val="150000"/>
              </a:lnSpc>
              <a:buFont typeface="+mj-lt"/>
              <a:buAutoNum type="arabicPeriod"/>
            </a:pPr>
            <a:r>
              <a:rPr lang="en-AU" sz="3600">
                <a:latin typeface="Open Sans" panose="020B0606030504020204" pitchFamily="34" charset="0"/>
                <a:ea typeface="Open Sans" panose="020B0606030504020204" pitchFamily="34" charset="0"/>
                <a:cs typeface="Open Sans" panose="020B0606030504020204" pitchFamily="34" charset="0"/>
              </a:rPr>
              <a:t>High level requirements</a:t>
            </a:r>
          </a:p>
          <a:p>
            <a:pPr marL="514350" indent="-514350" algn="l">
              <a:lnSpc>
                <a:spcPct val="150000"/>
              </a:lnSpc>
              <a:buFont typeface="+mj-lt"/>
              <a:buAutoNum type="arabicPeriod"/>
            </a:pPr>
            <a:r>
              <a:rPr lang="en-AU" sz="3600">
                <a:latin typeface="Open Sans" panose="020B0606030504020204" pitchFamily="34" charset="0"/>
                <a:ea typeface="Open Sans" panose="020B0606030504020204" pitchFamily="34" charset="0"/>
                <a:cs typeface="Open Sans" panose="020B0606030504020204" pitchFamily="34" charset="0"/>
              </a:rPr>
              <a:t>What could we do for customers and staff now, next and later</a:t>
            </a:r>
          </a:p>
          <a:p>
            <a:pPr marL="514350" indent="-514350" algn="l">
              <a:lnSpc>
                <a:spcPct val="150000"/>
              </a:lnSpc>
              <a:buFont typeface="+mj-lt"/>
              <a:buAutoNum type="arabicPeriod"/>
            </a:pPr>
            <a:r>
              <a:rPr lang="en-AU" sz="3600">
                <a:latin typeface="Open Sans" panose="020B0606030504020204" pitchFamily="34" charset="0"/>
                <a:ea typeface="Open Sans" panose="020B0606030504020204" pitchFamily="34" charset="0"/>
                <a:cs typeface="Open Sans" panose="020B0606030504020204" pitchFamily="34" charset="0"/>
              </a:rPr>
              <a:t>Existing systems we are replacing</a:t>
            </a:r>
          </a:p>
          <a:p>
            <a:pPr marL="514350" indent="-514350" algn="l">
              <a:lnSpc>
                <a:spcPct val="150000"/>
              </a:lnSpc>
              <a:buFont typeface="+mj-lt"/>
              <a:buAutoNum type="arabicPeriod"/>
            </a:pPr>
            <a:r>
              <a:rPr lang="en-AU" sz="3600">
                <a:latin typeface="Open Sans" panose="020B0606030504020204" pitchFamily="34" charset="0"/>
                <a:ea typeface="Open Sans" panose="020B0606030504020204" pitchFamily="34" charset="0"/>
                <a:cs typeface="Open Sans" panose="020B0606030504020204" pitchFamily="34" charset="0"/>
              </a:rPr>
              <a:t>Data Quality and Migration</a:t>
            </a:r>
          </a:p>
          <a:p>
            <a:pPr algn="l"/>
            <a:endParaRPr lang="en-AU"/>
          </a:p>
        </p:txBody>
      </p:sp>
    </p:spTree>
    <p:extLst>
      <p:ext uri="{BB962C8B-B14F-4D97-AF65-F5344CB8AC3E}">
        <p14:creationId xmlns:p14="http://schemas.microsoft.com/office/powerpoint/2010/main" val="309427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84E327-28F8-9BA1-F069-EDECBEE14AB4}"/>
            </a:ext>
          </a:extLst>
        </p:cNvPr>
        <p:cNvGrpSpPr/>
        <p:nvPr/>
      </p:nvGrpSpPr>
      <p:grpSpPr>
        <a:xfrm>
          <a:off x="0" y="0"/>
          <a:ext cx="0" cy="0"/>
          <a:chOff x="0" y="0"/>
          <a:chExt cx="0" cy="0"/>
        </a:xfrm>
      </p:grpSpPr>
      <p:pic>
        <p:nvPicPr>
          <p:cNvPr id="114" name="Picture 113">
            <a:extLst>
              <a:ext uri="{FF2B5EF4-FFF2-40B4-BE49-F238E27FC236}">
                <a16:creationId xmlns:a16="http://schemas.microsoft.com/office/drawing/2014/main" id="{26A1C8C7-C244-E9A6-15CC-9E8AF6D33421}"/>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958DC73A-120B-F242-85B9-3B4058157F45}"/>
              </a:ext>
            </a:extLst>
          </p:cNvPr>
          <p:cNvSpPr txBox="1"/>
          <p:nvPr/>
        </p:nvSpPr>
        <p:spPr>
          <a:xfrm>
            <a:off x="330420" y="396223"/>
            <a:ext cx="7384830"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High level schedule</a:t>
            </a:r>
          </a:p>
        </p:txBody>
      </p:sp>
      <p:pic>
        <p:nvPicPr>
          <p:cNvPr id="3" name="Picture 2">
            <a:extLst>
              <a:ext uri="{FF2B5EF4-FFF2-40B4-BE49-F238E27FC236}">
                <a16:creationId xmlns:a16="http://schemas.microsoft.com/office/drawing/2014/main" id="{CA09EDE0-60A5-ECB1-BC23-AC43CA807BF9}"/>
              </a:ext>
            </a:extLst>
          </p:cNvPr>
          <p:cNvPicPr>
            <a:picLocks noChangeAspect="1"/>
          </p:cNvPicPr>
          <p:nvPr/>
        </p:nvPicPr>
        <p:blipFill>
          <a:blip r:embed="rId4"/>
          <a:stretch>
            <a:fillRect/>
          </a:stretch>
        </p:blipFill>
        <p:spPr>
          <a:xfrm>
            <a:off x="608192" y="1377220"/>
            <a:ext cx="10193157" cy="5194819"/>
          </a:xfrm>
          <a:prstGeom prst="rect">
            <a:avLst/>
          </a:prstGeom>
        </p:spPr>
      </p:pic>
      <p:sp>
        <p:nvSpPr>
          <p:cNvPr id="4" name="Oval 3">
            <a:extLst>
              <a:ext uri="{FF2B5EF4-FFF2-40B4-BE49-F238E27FC236}">
                <a16:creationId xmlns:a16="http://schemas.microsoft.com/office/drawing/2014/main" id="{26AA49D6-C83E-0CE7-435C-63FA08F584F9}"/>
              </a:ext>
            </a:extLst>
          </p:cNvPr>
          <p:cNvSpPr/>
          <p:nvPr/>
        </p:nvSpPr>
        <p:spPr>
          <a:xfrm>
            <a:off x="1941922" y="3808429"/>
            <a:ext cx="4154078" cy="452486"/>
          </a:xfrm>
          <a:prstGeom prst="ellipse">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humbs up sign with solid fill">
            <a:extLst>
              <a:ext uri="{FF2B5EF4-FFF2-40B4-BE49-F238E27FC236}">
                <a16:creationId xmlns:a16="http://schemas.microsoft.com/office/drawing/2014/main" id="{C86F58CB-6CE1-BEA6-8DE8-82748415411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35390" y="2228850"/>
            <a:ext cx="345604" cy="345604"/>
          </a:xfrm>
          <a:prstGeom prst="rect">
            <a:avLst/>
          </a:prstGeom>
        </p:spPr>
      </p:pic>
      <p:pic>
        <p:nvPicPr>
          <p:cNvPr id="11" name="Graphic 10" descr="Thumbs up sign with solid fill">
            <a:extLst>
              <a:ext uri="{FF2B5EF4-FFF2-40B4-BE49-F238E27FC236}">
                <a16:creationId xmlns:a16="http://schemas.microsoft.com/office/drawing/2014/main" id="{CEE5EA34-4C3D-1B44-FDF6-1506E2FAA6C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3861" y="2596086"/>
            <a:ext cx="345604" cy="345604"/>
          </a:xfrm>
          <a:prstGeom prst="rect">
            <a:avLst/>
          </a:prstGeom>
        </p:spPr>
      </p:pic>
      <p:pic>
        <p:nvPicPr>
          <p:cNvPr id="12" name="Graphic 11" descr="Thumbs up sign with solid fill">
            <a:extLst>
              <a:ext uri="{FF2B5EF4-FFF2-40B4-BE49-F238E27FC236}">
                <a16:creationId xmlns:a16="http://schemas.microsoft.com/office/drawing/2014/main" id="{9C59DF8E-8104-9923-B1C7-B8198AEF92E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3861" y="3023407"/>
            <a:ext cx="345604" cy="345604"/>
          </a:xfrm>
          <a:prstGeom prst="rect">
            <a:avLst/>
          </a:prstGeom>
        </p:spPr>
      </p:pic>
      <p:pic>
        <p:nvPicPr>
          <p:cNvPr id="2" name="Graphic 1" descr="Thumbs up sign with solid fill">
            <a:extLst>
              <a:ext uri="{FF2B5EF4-FFF2-40B4-BE49-F238E27FC236}">
                <a16:creationId xmlns:a16="http://schemas.microsoft.com/office/drawing/2014/main" id="{8A3641F8-B8B2-E16D-F78A-EBB6E1A6FEB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845503" y="3462825"/>
            <a:ext cx="345604" cy="345604"/>
          </a:xfrm>
          <a:prstGeom prst="rect">
            <a:avLst/>
          </a:prstGeom>
        </p:spPr>
      </p:pic>
    </p:spTree>
    <p:extLst>
      <p:ext uri="{BB962C8B-B14F-4D97-AF65-F5344CB8AC3E}">
        <p14:creationId xmlns:p14="http://schemas.microsoft.com/office/powerpoint/2010/main" val="1025621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C981FBC-6A19-2C6B-F4D2-29A40A7FCBB0}"/>
              </a:ext>
            </a:extLst>
          </p:cNvPr>
          <p:cNvSpPr>
            <a:spLocks noGrp="1"/>
          </p:cNvSpPr>
          <p:nvPr>
            <p:ph type="title"/>
          </p:nvPr>
        </p:nvSpPr>
        <p:spPr/>
        <p:txBody>
          <a:bodyPr>
            <a:normAutofit/>
          </a:bodyPr>
          <a:lstStyle/>
          <a:p>
            <a:r>
              <a:rPr lang="en-AU"/>
              <a:t>Scene Setting</a:t>
            </a:r>
          </a:p>
        </p:txBody>
      </p:sp>
      <p:sp>
        <p:nvSpPr>
          <p:cNvPr id="4" name="Slide Number Placeholder 3">
            <a:extLst>
              <a:ext uri="{FF2B5EF4-FFF2-40B4-BE49-F238E27FC236}">
                <a16:creationId xmlns:a16="http://schemas.microsoft.com/office/drawing/2014/main" id="{37852F89-FDA2-C529-F274-3D6ECA5702A1}"/>
              </a:ext>
            </a:extLst>
          </p:cNvPr>
          <p:cNvSpPr>
            <a:spLocks noGrp="1"/>
          </p:cNvSpPr>
          <p:nvPr>
            <p:ph type="sldNum" sz="quarter" idx="4294967295"/>
          </p:nvPr>
        </p:nvSpPr>
        <p:spPr>
          <a:xfrm>
            <a:off x="9448800" y="6356350"/>
            <a:ext cx="2743200" cy="365125"/>
          </a:xfrm>
          <a:prstGeom prst="rect">
            <a:avLst/>
          </a:prstGeom>
        </p:spPr>
        <p:txBody>
          <a:bodyPr/>
          <a:lstStyle/>
          <a:p>
            <a:fld id="{4B67E08E-8E66-4C98-8515-078DB861FA37}" type="slidenum">
              <a:rPr lang="en-AU" smtClean="0"/>
              <a:t>5</a:t>
            </a:fld>
            <a:endParaRPr lang="en-AU"/>
          </a:p>
        </p:txBody>
      </p:sp>
    </p:spTree>
    <p:extLst>
      <p:ext uri="{BB962C8B-B14F-4D97-AF65-F5344CB8AC3E}">
        <p14:creationId xmlns:p14="http://schemas.microsoft.com/office/powerpoint/2010/main" val="2111896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BA8774-6A47-E0E1-B125-7F8B1B6D85F8}"/>
            </a:ext>
          </a:extLst>
        </p:cNvPr>
        <p:cNvGrpSpPr/>
        <p:nvPr/>
      </p:nvGrpSpPr>
      <p:grpSpPr>
        <a:xfrm>
          <a:off x="0" y="0"/>
          <a:ext cx="0" cy="0"/>
          <a:chOff x="0" y="0"/>
          <a:chExt cx="0" cy="0"/>
        </a:xfrm>
      </p:grpSpPr>
      <p:pic>
        <p:nvPicPr>
          <p:cNvPr id="114" name="Picture 113">
            <a:extLst>
              <a:ext uri="{FF2B5EF4-FFF2-40B4-BE49-F238E27FC236}">
                <a16:creationId xmlns:a16="http://schemas.microsoft.com/office/drawing/2014/main" id="{7FBBA3B0-9EAB-2FF5-1AAD-CDF5D50C66E9}"/>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0BF1D0EB-4F9B-55A0-B74B-4D82BFFCA2D3}"/>
              </a:ext>
            </a:extLst>
          </p:cNvPr>
          <p:cNvSpPr txBox="1"/>
          <p:nvPr/>
        </p:nvSpPr>
        <p:spPr>
          <a:xfrm>
            <a:off x="330420" y="396223"/>
            <a:ext cx="7384830"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Vision</a:t>
            </a:r>
          </a:p>
        </p:txBody>
      </p:sp>
      <p:sp>
        <p:nvSpPr>
          <p:cNvPr id="2" name="Content Placeholder 4">
            <a:extLst>
              <a:ext uri="{FF2B5EF4-FFF2-40B4-BE49-F238E27FC236}">
                <a16:creationId xmlns:a16="http://schemas.microsoft.com/office/drawing/2014/main" id="{8717366D-96C5-3FCD-3605-E56F8449A9F6}"/>
              </a:ext>
            </a:extLst>
          </p:cNvPr>
          <p:cNvSpPr txBox="1">
            <a:spLocks/>
          </p:cNvSpPr>
          <p:nvPr/>
        </p:nvSpPr>
        <p:spPr>
          <a:xfrm>
            <a:off x="330421" y="2181341"/>
            <a:ext cx="11589830" cy="2952520"/>
          </a:xfrm>
          <a:ln>
            <a:solidFill>
              <a:schemeClr val="tx1"/>
            </a:solidFill>
          </a:ln>
        </p:spPr>
        <p:txBody>
          <a:bodyPr>
            <a:normAutofit/>
          </a:bodyPr>
          <a:lstStyle>
            <a:lvl1pPr marL="0" indent="0" algn="ctr" defTabSz="609555" rtl="0" eaLnBrk="1" fontAlgn="base" hangingPunct="1">
              <a:spcBef>
                <a:spcPct val="20000"/>
              </a:spcBef>
              <a:spcAft>
                <a:spcPct val="0"/>
              </a:spcAft>
              <a:buFont typeface="Arial" panose="020B0604020202020204" pitchFamily="34" charset="0"/>
              <a:buNone/>
              <a:defRPr sz="2400" kern="1200">
                <a:solidFill>
                  <a:schemeClr val="tx1"/>
                </a:solidFill>
                <a:latin typeface="+mn-lt"/>
                <a:ea typeface="+mn-ea"/>
                <a:cs typeface="+mn-cs"/>
              </a:defRPr>
            </a:lvl1pPr>
            <a:lvl2pPr marL="457200" indent="0" algn="ctr" defTabSz="609555" rtl="0" eaLnBrk="1" fontAlgn="base" hangingPunct="1">
              <a:spcBef>
                <a:spcPct val="20000"/>
              </a:spcBef>
              <a:spcAft>
                <a:spcPct val="0"/>
              </a:spcAft>
              <a:buFont typeface="Arial" panose="020B0604020202020204" pitchFamily="34" charset="0"/>
              <a:buNone/>
              <a:defRPr sz="2000" kern="1200">
                <a:solidFill>
                  <a:schemeClr val="tx1"/>
                </a:solidFill>
                <a:latin typeface="+mn-lt"/>
                <a:ea typeface="+mn-ea"/>
                <a:cs typeface="+mn-cs"/>
              </a:defRPr>
            </a:lvl2pPr>
            <a:lvl3pPr marL="914400" indent="0" algn="ctr" defTabSz="609555" rtl="0" eaLnBrk="1" fontAlgn="base" hangingPunct="1">
              <a:spcBef>
                <a:spcPct val="20000"/>
              </a:spcBef>
              <a:spcAft>
                <a:spcPct val="0"/>
              </a:spcAft>
              <a:buFont typeface="Arial" panose="020B0604020202020204" pitchFamily="34" charset="0"/>
              <a:buNone/>
              <a:defRPr sz="1800" kern="1200">
                <a:solidFill>
                  <a:schemeClr val="tx1"/>
                </a:solidFill>
                <a:latin typeface="+mn-lt"/>
                <a:ea typeface="+mn-ea"/>
                <a:cs typeface="+mn-cs"/>
              </a:defRPr>
            </a:lvl3pPr>
            <a:lvl4pPr marL="1371600" indent="0" algn="ctr" defTabSz="609555" rtl="0" eaLnBrk="1" fontAlgn="base" hangingPunct="1">
              <a:spcBef>
                <a:spcPct val="20000"/>
              </a:spcBef>
              <a:spcAft>
                <a:spcPct val="0"/>
              </a:spcAft>
              <a:buFont typeface="Arial" panose="020B0604020202020204" pitchFamily="34" charset="0"/>
              <a:buNone/>
              <a:defRPr sz="1600" kern="1200">
                <a:solidFill>
                  <a:schemeClr val="tx1"/>
                </a:solidFill>
                <a:latin typeface="+mn-lt"/>
                <a:ea typeface="+mn-ea"/>
                <a:cs typeface="+mn-cs"/>
              </a:defRPr>
            </a:lvl4pPr>
            <a:lvl5pPr marL="1828800" indent="0" algn="ctr" defTabSz="609555" rtl="0" eaLnBrk="1" fontAlgn="base" hangingPunct="1">
              <a:spcBef>
                <a:spcPct val="20000"/>
              </a:spcBef>
              <a:spcAft>
                <a:spcPct val="0"/>
              </a:spcAft>
              <a:buFont typeface="Arial" panose="020B0604020202020204" pitchFamily="34" charset="0"/>
              <a:buNone/>
              <a:defRPr sz="1600" kern="1200">
                <a:solidFill>
                  <a:schemeClr val="tx1"/>
                </a:solidFill>
                <a:latin typeface="+mn-lt"/>
                <a:ea typeface="+mn-ea"/>
                <a:cs typeface="+mn-cs"/>
              </a:defRPr>
            </a:lvl5pPr>
            <a:lvl6pPr marL="2286000" indent="0" algn="ctr" defTabSz="609555" rtl="0" eaLnBrk="1" latinLnBrk="0" hangingPunct="1">
              <a:spcBef>
                <a:spcPct val="20000"/>
              </a:spcBef>
              <a:buFont typeface="Arial"/>
              <a:buNone/>
              <a:defRPr sz="1600" kern="1200">
                <a:solidFill>
                  <a:schemeClr val="tx1"/>
                </a:solidFill>
                <a:latin typeface="+mn-lt"/>
                <a:ea typeface="+mn-ea"/>
                <a:cs typeface="+mn-cs"/>
              </a:defRPr>
            </a:lvl6pPr>
            <a:lvl7pPr marL="2743200" indent="0" algn="ctr" defTabSz="609555" rtl="0" eaLnBrk="1" latinLnBrk="0" hangingPunct="1">
              <a:spcBef>
                <a:spcPct val="20000"/>
              </a:spcBef>
              <a:buFont typeface="Arial"/>
              <a:buNone/>
              <a:defRPr sz="1600" kern="1200">
                <a:solidFill>
                  <a:schemeClr val="tx1"/>
                </a:solidFill>
                <a:latin typeface="+mn-lt"/>
                <a:ea typeface="+mn-ea"/>
                <a:cs typeface="+mn-cs"/>
              </a:defRPr>
            </a:lvl7pPr>
            <a:lvl8pPr marL="3200400" indent="0" algn="ctr" defTabSz="609555" rtl="0" eaLnBrk="1" latinLnBrk="0" hangingPunct="1">
              <a:spcBef>
                <a:spcPct val="20000"/>
              </a:spcBef>
              <a:buFont typeface="Arial"/>
              <a:buNone/>
              <a:defRPr sz="1600" kern="1200">
                <a:solidFill>
                  <a:schemeClr val="tx1"/>
                </a:solidFill>
                <a:latin typeface="+mn-lt"/>
                <a:ea typeface="+mn-ea"/>
                <a:cs typeface="+mn-cs"/>
              </a:defRPr>
            </a:lvl8pPr>
            <a:lvl9pPr marL="3657600" indent="0" algn="ctr" defTabSz="609555" rtl="0" eaLnBrk="1" latinLnBrk="0" hangingPunct="1">
              <a:spcBef>
                <a:spcPct val="20000"/>
              </a:spcBef>
              <a:buFont typeface="Arial"/>
              <a:buNone/>
              <a:defRPr sz="1600" kern="1200">
                <a:solidFill>
                  <a:schemeClr val="tx1"/>
                </a:solidFill>
                <a:latin typeface="+mn-lt"/>
                <a:ea typeface="+mn-ea"/>
                <a:cs typeface="+mn-cs"/>
              </a:defRPr>
            </a:lvl9pPr>
          </a:lstStyle>
          <a:p>
            <a:r>
              <a:rPr lang="en-GB" sz="3200"/>
              <a:t>Environment Online is envisaged to be a digitised environmental regulatory and assessment platform that integrates the regulatory cycle and creates a quality online experience for staff, industry, developers, customers and the community.</a:t>
            </a:r>
          </a:p>
          <a:p>
            <a:pPr algn="l"/>
            <a:endParaRPr lang="en-AU" sz="4000"/>
          </a:p>
        </p:txBody>
      </p:sp>
    </p:spTree>
    <p:extLst>
      <p:ext uri="{BB962C8B-B14F-4D97-AF65-F5344CB8AC3E}">
        <p14:creationId xmlns:p14="http://schemas.microsoft.com/office/powerpoint/2010/main" val="1469638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3E2B1-0C47-4533-583C-A407240D7C0D}"/>
            </a:ext>
          </a:extLst>
        </p:cNvPr>
        <p:cNvGrpSpPr/>
        <p:nvPr/>
      </p:nvGrpSpPr>
      <p:grpSpPr>
        <a:xfrm>
          <a:off x="0" y="0"/>
          <a:ext cx="0" cy="0"/>
          <a:chOff x="0" y="0"/>
          <a:chExt cx="0" cy="0"/>
        </a:xfrm>
      </p:grpSpPr>
      <p:pic>
        <p:nvPicPr>
          <p:cNvPr id="114" name="Picture 113">
            <a:extLst>
              <a:ext uri="{FF2B5EF4-FFF2-40B4-BE49-F238E27FC236}">
                <a16:creationId xmlns:a16="http://schemas.microsoft.com/office/drawing/2014/main" id="{DE931870-91F9-385B-C858-D18B66C9CA47}"/>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9B97FD6F-0A84-8954-08D2-3B7910C1E6E2}"/>
              </a:ext>
            </a:extLst>
          </p:cNvPr>
          <p:cNvSpPr txBox="1"/>
          <p:nvPr/>
        </p:nvSpPr>
        <p:spPr>
          <a:xfrm>
            <a:off x="330420" y="396223"/>
            <a:ext cx="7384830"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Objectives</a:t>
            </a:r>
          </a:p>
        </p:txBody>
      </p:sp>
      <p:graphicFrame>
        <p:nvGraphicFramePr>
          <p:cNvPr id="2" name="Table 1">
            <a:extLst>
              <a:ext uri="{FF2B5EF4-FFF2-40B4-BE49-F238E27FC236}">
                <a16:creationId xmlns:a16="http://schemas.microsoft.com/office/drawing/2014/main" id="{275C65EE-F565-DD82-B267-F06FB8CFD48A}"/>
              </a:ext>
            </a:extLst>
          </p:cNvPr>
          <p:cNvGraphicFramePr>
            <a:graphicFrameLocks noGrp="1"/>
          </p:cNvGraphicFramePr>
          <p:nvPr/>
        </p:nvGraphicFramePr>
        <p:xfrm>
          <a:off x="546100" y="1251418"/>
          <a:ext cx="11391362" cy="5403803"/>
        </p:xfrm>
        <a:graphic>
          <a:graphicData uri="http://schemas.openxmlformats.org/drawingml/2006/table">
            <a:tbl>
              <a:tblPr firstRow="1" bandRow="1">
                <a:tableStyleId>{2D5ABB26-0587-4C30-8999-92F81FD0307C}</a:tableStyleId>
              </a:tblPr>
              <a:tblGrid>
                <a:gridCol w="2667000">
                  <a:extLst>
                    <a:ext uri="{9D8B030D-6E8A-4147-A177-3AD203B41FA5}">
                      <a16:colId xmlns:a16="http://schemas.microsoft.com/office/drawing/2014/main" val="1416857258"/>
                    </a:ext>
                  </a:extLst>
                </a:gridCol>
                <a:gridCol w="8724362">
                  <a:extLst>
                    <a:ext uri="{9D8B030D-6E8A-4147-A177-3AD203B41FA5}">
                      <a16:colId xmlns:a16="http://schemas.microsoft.com/office/drawing/2014/main" val="4293860678"/>
                    </a:ext>
                  </a:extLst>
                </a:gridCol>
              </a:tblGrid>
              <a:tr h="793624">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lang="en-AU" sz="1600" b="1"/>
                        <a:t>1. Streamlined </a:t>
                      </a:r>
                      <a:br>
                        <a:rPr lang="en-AU" sz="1600" b="1"/>
                      </a:br>
                      <a:r>
                        <a:rPr lang="en-AU" sz="1600" b="1"/>
                        <a:t>Business Processes</a:t>
                      </a:r>
                      <a:endParaRPr lang="en-AU" sz="1600"/>
                    </a:p>
                  </a:txBody>
                  <a:tcPr>
                    <a:solidFill>
                      <a:schemeClr val="bg1">
                        <a:lumMod val="95000"/>
                      </a:schemeClr>
                    </a:solidFill>
                  </a:tcPr>
                </a:tc>
                <a:tc>
                  <a:txBody>
                    <a:bodyPr/>
                    <a:lstStyle/>
                    <a:p>
                      <a:r>
                        <a:rPr lang="en-GB" sz="1400"/>
                        <a:t>Automated, optimised forms and workflows, resulting in less complex and more efficient processes.</a:t>
                      </a:r>
                      <a:endParaRPr lang="en-AU" sz="1400"/>
                    </a:p>
                  </a:txBody>
                  <a:tcPr>
                    <a:solidFill>
                      <a:schemeClr val="bg1">
                        <a:lumMod val="95000"/>
                      </a:schemeClr>
                    </a:solidFill>
                  </a:tcPr>
                </a:tc>
                <a:extLst>
                  <a:ext uri="{0D108BD9-81ED-4DB2-BD59-A6C34878D82A}">
                    <a16:rowId xmlns:a16="http://schemas.microsoft.com/office/drawing/2014/main" val="3438969844"/>
                  </a:ext>
                </a:extLst>
              </a:tr>
              <a:tr h="793624">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lang="en-GB" sz="1600" b="1"/>
                        <a:t>2. Regulated </a:t>
                      </a:r>
                      <a:br>
                        <a:rPr lang="en-GB" sz="1600" b="1"/>
                      </a:br>
                      <a:r>
                        <a:rPr lang="en-GB" sz="1600" b="1"/>
                        <a:t>Environmental Health </a:t>
                      </a:r>
                      <a:endParaRPr lang="en-AU" sz="1600"/>
                    </a:p>
                  </a:txBody>
                  <a:tcPr/>
                </a:tc>
                <a:tc>
                  <a:txBody>
                    <a:bodyPr/>
                    <a:lstStyle/>
                    <a:p>
                      <a:r>
                        <a:rPr lang="en-GB" sz="1400"/>
                        <a:t>Ability to access more complete and timely information to inform assessment decisions and help safeguard the environment.</a:t>
                      </a:r>
                      <a:endParaRPr lang="en-AU" sz="1400"/>
                    </a:p>
                  </a:txBody>
                  <a:tcPr/>
                </a:tc>
                <a:extLst>
                  <a:ext uri="{0D108BD9-81ED-4DB2-BD59-A6C34878D82A}">
                    <a16:rowId xmlns:a16="http://schemas.microsoft.com/office/drawing/2014/main" val="3501509105"/>
                  </a:ext>
                </a:extLst>
              </a:tr>
              <a:tr h="719151">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lang="en-GB" sz="1600" b="1"/>
                        <a:t>3. Improved User </a:t>
                      </a:r>
                      <a:br>
                        <a:rPr lang="en-GB" sz="1600" b="1"/>
                      </a:br>
                      <a:r>
                        <a:rPr lang="en-GB" sz="1600" b="1"/>
                        <a:t>Experience </a:t>
                      </a:r>
                      <a:endParaRPr lang="en-AU" sz="1600"/>
                    </a:p>
                  </a:txBody>
                  <a:tcPr>
                    <a:solidFill>
                      <a:schemeClr val="bg1">
                        <a:lumMod val="95000"/>
                      </a:schemeClr>
                    </a:solidFill>
                  </a:tcPr>
                </a:tc>
                <a:tc>
                  <a:txBody>
                    <a:bodyPr/>
                    <a:lstStyle/>
                    <a:p>
                      <a:r>
                        <a:rPr lang="en-GB" sz="1400"/>
                        <a:t>Accessibility to services will be improved through 24/7 access to a self-service portal from anywhere, any device. </a:t>
                      </a:r>
                      <a:endParaRPr lang="en-AU" sz="1400"/>
                    </a:p>
                  </a:txBody>
                  <a:tcPr>
                    <a:solidFill>
                      <a:schemeClr val="bg1">
                        <a:lumMod val="95000"/>
                      </a:schemeClr>
                    </a:solidFill>
                  </a:tcPr>
                </a:tc>
                <a:extLst>
                  <a:ext uri="{0D108BD9-81ED-4DB2-BD59-A6C34878D82A}">
                    <a16:rowId xmlns:a16="http://schemas.microsoft.com/office/drawing/2014/main" val="828852660"/>
                  </a:ext>
                </a:extLst>
              </a:tr>
              <a:tr h="820078">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lang="en-GB" sz="1600" b="1"/>
                        <a:t>4. Trusted Data </a:t>
                      </a:r>
                      <a:br>
                        <a:rPr lang="en-GB" sz="1600" b="1"/>
                      </a:br>
                      <a:r>
                        <a:rPr lang="en-GB" sz="1600" b="1"/>
                        <a:t>and Information</a:t>
                      </a:r>
                    </a:p>
                    <a:p>
                      <a:pPr algn="l"/>
                      <a:endParaRPr lang="en-AU" sz="1600"/>
                    </a:p>
                  </a:txBody>
                  <a:tcPr/>
                </a:tc>
                <a:tc>
                  <a:txBody>
                    <a:bodyPr/>
                    <a:lstStyle/>
                    <a:p>
                      <a:r>
                        <a:rPr lang="en-AU" sz="1400" kern="1200">
                          <a:solidFill>
                            <a:schemeClr val="tx1"/>
                          </a:solidFill>
                          <a:latin typeface="+mn-lt"/>
                          <a:ea typeface="+mn-ea"/>
                          <a:cs typeface="+mn-cs"/>
                        </a:rPr>
                        <a:t>A single source of trusted information and data will support the provision of higher quality and evidence-based advice and decision making. Much of the necessary information will be captured automatically through digital applications as a byproduct of electronic processing rather than manual functions.</a:t>
                      </a:r>
                    </a:p>
                  </a:txBody>
                  <a:tcPr/>
                </a:tc>
                <a:extLst>
                  <a:ext uri="{0D108BD9-81ED-4DB2-BD59-A6C34878D82A}">
                    <a16:rowId xmlns:a16="http://schemas.microsoft.com/office/drawing/2014/main" val="964848202"/>
                  </a:ext>
                </a:extLst>
              </a:tr>
              <a:tr h="820078">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lang="en-GB" sz="1600" b="1"/>
                        <a:t>5. Adaptive </a:t>
                      </a:r>
                    </a:p>
                    <a:p>
                      <a:pPr marL="0" marR="0" lvl="0" indent="0" algn="l" defTabSz="609555" rtl="0" eaLnBrk="1" fontAlgn="auto" latinLnBrk="0" hangingPunct="1">
                        <a:lnSpc>
                          <a:spcPct val="100000"/>
                        </a:lnSpc>
                        <a:spcBef>
                          <a:spcPts val="0"/>
                        </a:spcBef>
                        <a:spcAft>
                          <a:spcPts val="0"/>
                        </a:spcAft>
                        <a:buClrTx/>
                        <a:buSzTx/>
                        <a:buFontTx/>
                        <a:buNone/>
                        <a:tabLst/>
                        <a:defRPr/>
                      </a:pPr>
                      <a:r>
                        <a:rPr lang="en-GB" sz="1600" b="1"/>
                        <a:t>Culture </a:t>
                      </a:r>
                    </a:p>
                    <a:p>
                      <a:pPr algn="l"/>
                      <a:endParaRPr lang="en-AU" sz="1600"/>
                    </a:p>
                  </a:txBody>
                  <a:tcPr>
                    <a:solidFill>
                      <a:schemeClr val="bg1">
                        <a:lumMod val="95000"/>
                      </a:schemeClr>
                    </a:solidFill>
                  </a:tcPr>
                </a:tc>
                <a:tc>
                  <a:txBody>
                    <a:bodyPr/>
                    <a:lstStyle/>
                    <a:p>
                      <a:r>
                        <a:rPr lang="en-AU" sz="1400" kern="1200">
                          <a:solidFill>
                            <a:schemeClr val="tx1"/>
                          </a:solidFill>
                          <a:latin typeface="+mn-lt"/>
                          <a:ea typeface="+mn-ea"/>
                          <a:cs typeface="+mn-cs"/>
                        </a:rPr>
                        <a:t>More capacity for joint planning and decision making, including easier access to latest information about decision making will enable more effective use of staff training, skills and capabilities; building organisational excellence a more satisfying and responsive service delivery</a:t>
                      </a:r>
                      <a:r>
                        <a:rPr lang="en-GB" sz="1400" kern="1200">
                          <a:solidFill>
                            <a:schemeClr val="tx1"/>
                          </a:solidFill>
                          <a:latin typeface="+mn-lt"/>
                          <a:ea typeface="+mn-ea"/>
                          <a:cs typeface="+mn-cs"/>
                        </a:rPr>
                        <a:t>.</a:t>
                      </a:r>
                      <a:endParaRPr lang="en-AU" sz="1400" kern="1200">
                        <a:solidFill>
                          <a:schemeClr val="tx1"/>
                        </a:solidFill>
                        <a:latin typeface="+mn-lt"/>
                        <a:ea typeface="+mn-ea"/>
                        <a:cs typeface="+mn-cs"/>
                      </a:endParaRPr>
                    </a:p>
                  </a:txBody>
                  <a:tcPr>
                    <a:solidFill>
                      <a:schemeClr val="bg1">
                        <a:lumMod val="95000"/>
                      </a:schemeClr>
                    </a:solidFill>
                  </a:tcPr>
                </a:tc>
                <a:extLst>
                  <a:ext uri="{0D108BD9-81ED-4DB2-BD59-A6C34878D82A}">
                    <a16:rowId xmlns:a16="http://schemas.microsoft.com/office/drawing/2014/main" val="934240960"/>
                  </a:ext>
                </a:extLst>
              </a:tr>
              <a:tr h="657860">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lang="en-GB" sz="1600" b="1"/>
                        <a:t>6. Innovative </a:t>
                      </a:r>
                    </a:p>
                    <a:p>
                      <a:pPr marL="0" marR="0" lvl="0" indent="0" algn="l" defTabSz="609555" rtl="0" eaLnBrk="1" fontAlgn="auto" latinLnBrk="0" hangingPunct="1">
                        <a:lnSpc>
                          <a:spcPct val="100000"/>
                        </a:lnSpc>
                        <a:spcBef>
                          <a:spcPts val="0"/>
                        </a:spcBef>
                        <a:spcAft>
                          <a:spcPts val="0"/>
                        </a:spcAft>
                        <a:buClrTx/>
                        <a:buSzTx/>
                        <a:buFontTx/>
                        <a:buNone/>
                        <a:tabLst/>
                        <a:defRPr/>
                      </a:pPr>
                      <a:r>
                        <a:rPr lang="en-GB" sz="1600" b="1"/>
                        <a:t>Technology</a:t>
                      </a:r>
                      <a:endParaRPr lang="en-AU" sz="1600"/>
                    </a:p>
                  </a:txBody>
                  <a:tcPr/>
                </a:tc>
                <a:tc>
                  <a:txBody>
                    <a:bodyPr/>
                    <a:lstStyle/>
                    <a:p>
                      <a:r>
                        <a:rPr lang="en-GB" sz="1400" kern="1200">
                          <a:solidFill>
                            <a:schemeClr val="tx1"/>
                          </a:solidFill>
                          <a:latin typeface="+mn-lt"/>
                          <a:ea typeface="+mn-ea"/>
                          <a:cs typeface="+mn-cs"/>
                        </a:rPr>
                        <a:t>Secure and future proof our systems, reducing the risk of system failure, cyber security incidents and the need to constantly upgrade on-premise systems</a:t>
                      </a:r>
                      <a:endParaRPr lang="en-AU" sz="1400" kern="1200">
                        <a:solidFill>
                          <a:schemeClr val="tx1"/>
                        </a:solidFill>
                        <a:latin typeface="+mn-lt"/>
                        <a:ea typeface="+mn-ea"/>
                        <a:cs typeface="+mn-cs"/>
                      </a:endParaRPr>
                    </a:p>
                  </a:txBody>
                  <a:tcPr/>
                </a:tc>
                <a:extLst>
                  <a:ext uri="{0D108BD9-81ED-4DB2-BD59-A6C34878D82A}">
                    <a16:rowId xmlns:a16="http://schemas.microsoft.com/office/drawing/2014/main" val="1750990438"/>
                  </a:ext>
                </a:extLst>
              </a:tr>
              <a:tr h="793624">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lang="en-GB" sz="1600" b="1"/>
                        <a:t>7. Improved Financial Management</a:t>
                      </a:r>
                    </a:p>
                  </a:txBody>
                  <a:tcPr>
                    <a:solidFill>
                      <a:schemeClr val="bg1">
                        <a:lumMod val="95000"/>
                      </a:schemeClr>
                    </a:solidFill>
                  </a:tcPr>
                </a:tc>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lang="en-GB" sz="1400" kern="1200">
                          <a:solidFill>
                            <a:schemeClr val="tx1"/>
                          </a:solidFill>
                          <a:latin typeface="+mn-lt"/>
                          <a:ea typeface="+mn-ea"/>
                          <a:cs typeface="+mn-cs"/>
                        </a:rPr>
                        <a:t>Addressing weaknesses in the design and implementation of controls and processing of cost recovery and fees payable by proponents.</a:t>
                      </a:r>
                      <a:endParaRPr lang="en-AU" sz="1400" kern="1200">
                        <a:solidFill>
                          <a:schemeClr val="tx1"/>
                        </a:solidFill>
                        <a:latin typeface="+mn-lt"/>
                        <a:ea typeface="+mn-ea"/>
                        <a:cs typeface="+mn-cs"/>
                      </a:endParaRPr>
                    </a:p>
                  </a:txBody>
                  <a:tcPr>
                    <a:solidFill>
                      <a:schemeClr val="bg1">
                        <a:lumMod val="95000"/>
                      </a:schemeClr>
                    </a:solidFill>
                  </a:tcPr>
                </a:tc>
                <a:extLst>
                  <a:ext uri="{0D108BD9-81ED-4DB2-BD59-A6C34878D82A}">
                    <a16:rowId xmlns:a16="http://schemas.microsoft.com/office/drawing/2014/main" val="2807006062"/>
                  </a:ext>
                </a:extLst>
              </a:tr>
            </a:tbl>
          </a:graphicData>
        </a:graphic>
      </p:graphicFrame>
    </p:spTree>
    <p:extLst>
      <p:ext uri="{BB962C8B-B14F-4D97-AF65-F5344CB8AC3E}">
        <p14:creationId xmlns:p14="http://schemas.microsoft.com/office/powerpoint/2010/main" val="2850023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1FFB81-E7DA-4ADC-5262-B8A5B85056F1}"/>
            </a:ext>
          </a:extLst>
        </p:cNvPr>
        <p:cNvGrpSpPr/>
        <p:nvPr/>
      </p:nvGrpSpPr>
      <p:grpSpPr>
        <a:xfrm>
          <a:off x="0" y="0"/>
          <a:ext cx="0" cy="0"/>
          <a:chOff x="0" y="0"/>
          <a:chExt cx="0" cy="0"/>
        </a:xfrm>
      </p:grpSpPr>
      <p:pic>
        <p:nvPicPr>
          <p:cNvPr id="114" name="Picture 113">
            <a:extLst>
              <a:ext uri="{FF2B5EF4-FFF2-40B4-BE49-F238E27FC236}">
                <a16:creationId xmlns:a16="http://schemas.microsoft.com/office/drawing/2014/main" id="{32002533-0C66-992E-366A-097A0B3F9C93}"/>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B4B15DA3-D88A-FDB5-24C6-81AD7A2AD1A7}"/>
              </a:ext>
            </a:extLst>
          </p:cNvPr>
          <p:cNvSpPr txBox="1"/>
          <p:nvPr/>
        </p:nvSpPr>
        <p:spPr>
          <a:xfrm>
            <a:off x="330420" y="396223"/>
            <a:ext cx="7384830"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Design Principles</a:t>
            </a:r>
          </a:p>
        </p:txBody>
      </p:sp>
      <p:sp>
        <p:nvSpPr>
          <p:cNvPr id="2" name="Content Placeholder 4">
            <a:extLst>
              <a:ext uri="{FF2B5EF4-FFF2-40B4-BE49-F238E27FC236}">
                <a16:creationId xmlns:a16="http://schemas.microsoft.com/office/drawing/2014/main" id="{268F07A6-C369-73F4-B2DA-6E158BDBA393}"/>
              </a:ext>
            </a:extLst>
          </p:cNvPr>
          <p:cNvSpPr txBox="1">
            <a:spLocks/>
          </p:cNvSpPr>
          <p:nvPr/>
        </p:nvSpPr>
        <p:spPr>
          <a:xfrm>
            <a:off x="330421" y="1593639"/>
            <a:ext cx="11589830" cy="4407111"/>
          </a:xfrm>
          <a:ln>
            <a:solidFill>
              <a:schemeClr val="tx1"/>
            </a:solidFill>
          </a:ln>
        </p:spPr>
        <p:txBody>
          <a:bodyPr>
            <a:normAutofit fontScale="92500"/>
          </a:bodyPr>
          <a:lstStyle>
            <a:lvl1pPr marL="0" indent="0" algn="ctr" defTabSz="609555" rtl="0" eaLnBrk="1" fontAlgn="base" hangingPunct="1">
              <a:spcBef>
                <a:spcPct val="20000"/>
              </a:spcBef>
              <a:spcAft>
                <a:spcPct val="0"/>
              </a:spcAft>
              <a:buFont typeface="Arial" panose="020B0604020202020204" pitchFamily="34" charset="0"/>
              <a:buNone/>
              <a:defRPr sz="2400" kern="1200">
                <a:solidFill>
                  <a:schemeClr val="tx1"/>
                </a:solidFill>
                <a:latin typeface="+mn-lt"/>
                <a:ea typeface="+mn-ea"/>
                <a:cs typeface="+mn-cs"/>
              </a:defRPr>
            </a:lvl1pPr>
            <a:lvl2pPr marL="457200" indent="0" algn="ctr" defTabSz="609555" rtl="0" eaLnBrk="1" fontAlgn="base" hangingPunct="1">
              <a:spcBef>
                <a:spcPct val="20000"/>
              </a:spcBef>
              <a:spcAft>
                <a:spcPct val="0"/>
              </a:spcAft>
              <a:buFont typeface="Arial" panose="020B0604020202020204" pitchFamily="34" charset="0"/>
              <a:buNone/>
              <a:defRPr sz="2000" kern="1200">
                <a:solidFill>
                  <a:schemeClr val="tx1"/>
                </a:solidFill>
                <a:latin typeface="+mn-lt"/>
                <a:ea typeface="+mn-ea"/>
                <a:cs typeface="+mn-cs"/>
              </a:defRPr>
            </a:lvl2pPr>
            <a:lvl3pPr marL="914400" indent="0" algn="ctr" defTabSz="609555" rtl="0" eaLnBrk="1" fontAlgn="base" hangingPunct="1">
              <a:spcBef>
                <a:spcPct val="20000"/>
              </a:spcBef>
              <a:spcAft>
                <a:spcPct val="0"/>
              </a:spcAft>
              <a:buFont typeface="Arial" panose="020B0604020202020204" pitchFamily="34" charset="0"/>
              <a:buNone/>
              <a:defRPr sz="1800" kern="1200">
                <a:solidFill>
                  <a:schemeClr val="tx1"/>
                </a:solidFill>
                <a:latin typeface="+mn-lt"/>
                <a:ea typeface="+mn-ea"/>
                <a:cs typeface="+mn-cs"/>
              </a:defRPr>
            </a:lvl3pPr>
            <a:lvl4pPr marL="1371600" indent="0" algn="ctr" defTabSz="609555" rtl="0" eaLnBrk="1" fontAlgn="base" hangingPunct="1">
              <a:spcBef>
                <a:spcPct val="20000"/>
              </a:spcBef>
              <a:spcAft>
                <a:spcPct val="0"/>
              </a:spcAft>
              <a:buFont typeface="Arial" panose="020B0604020202020204" pitchFamily="34" charset="0"/>
              <a:buNone/>
              <a:defRPr sz="1600" kern="1200">
                <a:solidFill>
                  <a:schemeClr val="tx1"/>
                </a:solidFill>
                <a:latin typeface="+mn-lt"/>
                <a:ea typeface="+mn-ea"/>
                <a:cs typeface="+mn-cs"/>
              </a:defRPr>
            </a:lvl4pPr>
            <a:lvl5pPr marL="1828800" indent="0" algn="ctr" defTabSz="609555" rtl="0" eaLnBrk="1" fontAlgn="base" hangingPunct="1">
              <a:spcBef>
                <a:spcPct val="20000"/>
              </a:spcBef>
              <a:spcAft>
                <a:spcPct val="0"/>
              </a:spcAft>
              <a:buFont typeface="Arial" panose="020B0604020202020204" pitchFamily="34" charset="0"/>
              <a:buNone/>
              <a:defRPr sz="1600" kern="1200">
                <a:solidFill>
                  <a:schemeClr val="tx1"/>
                </a:solidFill>
                <a:latin typeface="+mn-lt"/>
                <a:ea typeface="+mn-ea"/>
                <a:cs typeface="+mn-cs"/>
              </a:defRPr>
            </a:lvl5pPr>
            <a:lvl6pPr marL="2286000" indent="0" algn="ctr" defTabSz="609555" rtl="0" eaLnBrk="1" latinLnBrk="0" hangingPunct="1">
              <a:spcBef>
                <a:spcPct val="20000"/>
              </a:spcBef>
              <a:buFont typeface="Arial"/>
              <a:buNone/>
              <a:defRPr sz="1600" kern="1200">
                <a:solidFill>
                  <a:schemeClr val="tx1"/>
                </a:solidFill>
                <a:latin typeface="+mn-lt"/>
                <a:ea typeface="+mn-ea"/>
                <a:cs typeface="+mn-cs"/>
              </a:defRPr>
            </a:lvl6pPr>
            <a:lvl7pPr marL="2743200" indent="0" algn="ctr" defTabSz="609555" rtl="0" eaLnBrk="1" latinLnBrk="0" hangingPunct="1">
              <a:spcBef>
                <a:spcPct val="20000"/>
              </a:spcBef>
              <a:buFont typeface="Arial"/>
              <a:buNone/>
              <a:defRPr sz="1600" kern="1200">
                <a:solidFill>
                  <a:schemeClr val="tx1"/>
                </a:solidFill>
                <a:latin typeface="+mn-lt"/>
                <a:ea typeface="+mn-ea"/>
                <a:cs typeface="+mn-cs"/>
              </a:defRPr>
            </a:lvl7pPr>
            <a:lvl8pPr marL="3200400" indent="0" algn="ctr" defTabSz="609555" rtl="0" eaLnBrk="1" latinLnBrk="0" hangingPunct="1">
              <a:spcBef>
                <a:spcPct val="20000"/>
              </a:spcBef>
              <a:buFont typeface="Arial"/>
              <a:buNone/>
              <a:defRPr sz="1600" kern="1200">
                <a:solidFill>
                  <a:schemeClr val="tx1"/>
                </a:solidFill>
                <a:latin typeface="+mn-lt"/>
                <a:ea typeface="+mn-ea"/>
                <a:cs typeface="+mn-cs"/>
              </a:defRPr>
            </a:lvl8pPr>
            <a:lvl9pPr marL="3657600" indent="0" algn="ctr" defTabSz="609555" rtl="0" eaLnBrk="1" latinLnBrk="0" hangingPunct="1">
              <a:spcBef>
                <a:spcPct val="20000"/>
              </a:spcBef>
              <a:buFont typeface="Arial"/>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GB" sz="3200"/>
              <a:t>One portal and unified experience for DWER customers</a:t>
            </a:r>
          </a:p>
          <a:p>
            <a:pPr marL="457200" indent="-457200" algn="l">
              <a:buFont typeface="Arial" panose="020B0604020202020204" pitchFamily="34" charset="0"/>
              <a:buChar char="•"/>
            </a:pPr>
            <a:r>
              <a:rPr lang="en-GB" sz="3200"/>
              <a:t>A common, integrated approach to regulatory assessment stages</a:t>
            </a:r>
          </a:p>
          <a:p>
            <a:pPr marL="457200" indent="-457200" algn="l">
              <a:buFont typeface="Arial" panose="020B0604020202020204" pitchFamily="34" charset="0"/>
              <a:buChar char="•"/>
            </a:pPr>
            <a:r>
              <a:rPr lang="en-GB" sz="3200"/>
              <a:t>Reuse and improvement of common </a:t>
            </a:r>
            <a:r>
              <a:rPr lang="en-GB" sz="3200" err="1"/>
              <a:t>EO</a:t>
            </a:r>
            <a:r>
              <a:rPr lang="en-GB" sz="3200"/>
              <a:t> functions</a:t>
            </a:r>
          </a:p>
          <a:p>
            <a:pPr marL="457200" indent="-457200" algn="l">
              <a:buFont typeface="Arial" panose="020B0604020202020204" pitchFamily="34" charset="0"/>
              <a:buChar char="•"/>
            </a:pPr>
            <a:r>
              <a:rPr lang="en-GB" sz="3200"/>
              <a:t>Ask once where we can, share and reuse key data</a:t>
            </a:r>
          </a:p>
          <a:p>
            <a:pPr marL="457200" indent="-457200" algn="l">
              <a:buFont typeface="Arial" panose="020B0604020202020204" pitchFamily="34" charset="0"/>
              <a:buChar char="•"/>
            </a:pPr>
            <a:r>
              <a:rPr lang="en-GB" sz="3200"/>
              <a:t>Incremental, valued and viable changes, informed with actual use</a:t>
            </a:r>
          </a:p>
          <a:p>
            <a:pPr marL="457200" indent="-457200" algn="l">
              <a:buFont typeface="Arial" panose="020B0604020202020204" pitchFamily="34" charset="0"/>
              <a:buChar char="•"/>
            </a:pPr>
            <a:r>
              <a:rPr lang="en-GB" sz="3200"/>
              <a:t>Digital systems </a:t>
            </a:r>
            <a:r>
              <a:rPr lang="en-GB" sz="3200" i="1"/>
              <a:t>enable</a:t>
            </a:r>
            <a:r>
              <a:rPr lang="en-GB" sz="3200"/>
              <a:t> streamlined processes and rules</a:t>
            </a:r>
          </a:p>
          <a:p>
            <a:pPr marL="457200" indent="-457200" algn="l">
              <a:buFont typeface="Arial" panose="020B0604020202020204" pitchFamily="34" charset="0"/>
              <a:buChar char="•"/>
            </a:pPr>
            <a:r>
              <a:rPr lang="en-GB" sz="3200"/>
              <a:t>Process change reflects</a:t>
            </a:r>
            <a:r>
              <a:rPr lang="en-GB" sz="3200" i="1"/>
              <a:t> key strategic reforms and direction </a:t>
            </a:r>
            <a:r>
              <a:rPr lang="en-GB" sz="3200"/>
              <a:t>– such as but not limited parallel processing and deemed decision making</a:t>
            </a:r>
          </a:p>
          <a:p>
            <a:pPr algn="l"/>
            <a:endParaRPr lang="en-GB" sz="3200"/>
          </a:p>
          <a:p>
            <a:pPr marL="457200" indent="-457200" algn="l">
              <a:buFont typeface="Arial" panose="020B0604020202020204" pitchFamily="34" charset="0"/>
              <a:buChar char="•"/>
            </a:pPr>
            <a:endParaRPr lang="en-AU" sz="4000"/>
          </a:p>
        </p:txBody>
      </p:sp>
    </p:spTree>
    <p:extLst>
      <p:ext uri="{BB962C8B-B14F-4D97-AF65-F5344CB8AC3E}">
        <p14:creationId xmlns:p14="http://schemas.microsoft.com/office/powerpoint/2010/main" val="1544095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3ED804-F130-34B5-279F-41423AB4E26A}"/>
            </a:ext>
          </a:extLst>
        </p:cNvPr>
        <p:cNvGrpSpPr/>
        <p:nvPr/>
      </p:nvGrpSpPr>
      <p:grpSpPr>
        <a:xfrm>
          <a:off x="0" y="0"/>
          <a:ext cx="0" cy="0"/>
          <a:chOff x="0" y="0"/>
          <a:chExt cx="0" cy="0"/>
        </a:xfrm>
      </p:grpSpPr>
      <p:pic>
        <p:nvPicPr>
          <p:cNvPr id="114" name="Picture 113">
            <a:extLst>
              <a:ext uri="{FF2B5EF4-FFF2-40B4-BE49-F238E27FC236}">
                <a16:creationId xmlns:a16="http://schemas.microsoft.com/office/drawing/2014/main" id="{8C58B9B4-61A0-252C-1372-90F23CAF10AA}"/>
              </a:ext>
            </a:extLst>
          </p:cNvPr>
          <p:cNvPicPr>
            <a:picLocks noChangeAspect="1"/>
          </p:cNvPicPr>
          <p:nvPr/>
        </p:nvPicPr>
        <p:blipFill rotWithShape="1">
          <a:blip r:embed="rId3"/>
          <a:srcRect b="5458"/>
          <a:stretch/>
        </p:blipFill>
        <p:spPr>
          <a:xfrm>
            <a:off x="0" y="1"/>
            <a:ext cx="12192000" cy="1197416"/>
          </a:xfrm>
          <a:prstGeom prst="rect">
            <a:avLst/>
          </a:prstGeom>
          <a:solidFill>
            <a:srgbClr val="01678F"/>
          </a:solidFill>
        </p:spPr>
      </p:pic>
      <p:sp>
        <p:nvSpPr>
          <p:cNvPr id="115" name="TextBox 114">
            <a:extLst>
              <a:ext uri="{FF2B5EF4-FFF2-40B4-BE49-F238E27FC236}">
                <a16:creationId xmlns:a16="http://schemas.microsoft.com/office/drawing/2014/main" id="{ED6713E4-9BD2-16E0-E978-5D2331EADEF5}"/>
              </a:ext>
            </a:extLst>
          </p:cNvPr>
          <p:cNvSpPr txBox="1"/>
          <p:nvPr/>
        </p:nvSpPr>
        <p:spPr>
          <a:xfrm>
            <a:off x="330420" y="396223"/>
            <a:ext cx="6129374" cy="584775"/>
          </a:xfrm>
          <a:prstGeom prst="rect">
            <a:avLst/>
          </a:prstGeom>
          <a:noFill/>
        </p:spPr>
        <p:txBody>
          <a:bodyPr wrap="square" rtlCol="0">
            <a:spAutoFit/>
          </a:bodyPr>
          <a:lstStyle/>
          <a:p>
            <a:r>
              <a:rPr lang="en-AU" sz="320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Current Functionality</a:t>
            </a:r>
          </a:p>
        </p:txBody>
      </p:sp>
      <p:sp>
        <p:nvSpPr>
          <p:cNvPr id="2" name="Rectangle: Rounded Corners 1">
            <a:extLst>
              <a:ext uri="{FF2B5EF4-FFF2-40B4-BE49-F238E27FC236}">
                <a16:creationId xmlns:a16="http://schemas.microsoft.com/office/drawing/2014/main" id="{BABFE642-FB8F-3AA4-6088-96355CC14BD2}"/>
              </a:ext>
            </a:extLst>
          </p:cNvPr>
          <p:cNvSpPr/>
          <p:nvPr/>
        </p:nvSpPr>
        <p:spPr>
          <a:xfrm>
            <a:off x="4986538" y="1749373"/>
            <a:ext cx="1946613" cy="3040676"/>
          </a:xfrm>
          <a:prstGeom prst="roundRect">
            <a:avLst/>
          </a:prstGeom>
          <a:ln w="19050">
            <a:solidFill>
              <a:srgbClr val="66C5BA"/>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AU" sz="2400">
              <a:latin typeface="Aptos" panose="020B0004020202020204" pitchFamily="34" charset="0"/>
            </a:endParaRPr>
          </a:p>
        </p:txBody>
      </p:sp>
      <p:sp>
        <p:nvSpPr>
          <p:cNvPr id="3" name="Rectangle: Rounded Corners 2">
            <a:extLst>
              <a:ext uri="{FF2B5EF4-FFF2-40B4-BE49-F238E27FC236}">
                <a16:creationId xmlns:a16="http://schemas.microsoft.com/office/drawing/2014/main" id="{1C996B35-B027-7900-9124-98A3B5D67601}"/>
              </a:ext>
            </a:extLst>
          </p:cNvPr>
          <p:cNvSpPr/>
          <p:nvPr/>
        </p:nvSpPr>
        <p:spPr>
          <a:xfrm>
            <a:off x="853738" y="1749373"/>
            <a:ext cx="1946613" cy="3040676"/>
          </a:xfrm>
          <a:prstGeom prst="roundRect">
            <a:avLst/>
          </a:prstGeom>
          <a:ln w="19050">
            <a:solidFill>
              <a:srgbClr val="00658E"/>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n w="3175">
                <a:solidFill>
                  <a:schemeClr val="tx1"/>
                </a:solidFill>
              </a:ln>
              <a:latin typeface="Aptos" panose="020B0004020202020204" pitchFamily="34" charset="0"/>
            </a:endParaRPr>
          </a:p>
        </p:txBody>
      </p:sp>
      <p:sp>
        <p:nvSpPr>
          <p:cNvPr id="4" name="TextBox 3">
            <a:extLst>
              <a:ext uri="{FF2B5EF4-FFF2-40B4-BE49-F238E27FC236}">
                <a16:creationId xmlns:a16="http://schemas.microsoft.com/office/drawing/2014/main" id="{6C7CF001-AF4C-E48E-B666-8AC82C5649E1}"/>
              </a:ext>
            </a:extLst>
          </p:cNvPr>
          <p:cNvSpPr txBox="1"/>
          <p:nvPr/>
        </p:nvSpPr>
        <p:spPr>
          <a:xfrm>
            <a:off x="779424" y="2664566"/>
            <a:ext cx="2131637" cy="830997"/>
          </a:xfrm>
          <a:prstGeom prst="rect">
            <a:avLst/>
          </a:prstGeom>
          <a:noFill/>
        </p:spPr>
        <p:txBody>
          <a:bodyPr wrap="square">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Referrals and associated applications under Part IV of the Environmental Protection Act 1986</a:t>
            </a:r>
          </a:p>
        </p:txBody>
      </p:sp>
      <p:sp>
        <p:nvSpPr>
          <p:cNvPr id="5" name="TextBox 4">
            <a:extLst>
              <a:ext uri="{FF2B5EF4-FFF2-40B4-BE49-F238E27FC236}">
                <a16:creationId xmlns:a16="http://schemas.microsoft.com/office/drawing/2014/main" id="{41A42B32-6972-0491-E5E0-FA47425A8A15}"/>
              </a:ext>
            </a:extLst>
          </p:cNvPr>
          <p:cNvSpPr txBox="1"/>
          <p:nvPr/>
        </p:nvSpPr>
        <p:spPr>
          <a:xfrm>
            <a:off x="5006765" y="2657890"/>
            <a:ext cx="1926385" cy="1200329"/>
          </a:xfrm>
          <a:prstGeom prst="rect">
            <a:avLst/>
          </a:prstGeom>
          <a:noFill/>
        </p:spPr>
        <p:txBody>
          <a:bodyPr wrap="square">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Ability to submit all application types, including </a:t>
            </a:r>
          </a:p>
          <a:p>
            <a:pPr algn="ctr"/>
            <a:r>
              <a:rPr lang="en-AU" sz="1200">
                <a:latin typeface="Open Sans" panose="020B0606030504020204" pitchFamily="34" charset="0"/>
                <a:ea typeface="Open Sans" panose="020B0606030504020204" pitchFamily="34" charset="0"/>
                <a:cs typeface="Open Sans" panose="020B0606030504020204" pitchFamily="34" charset="0"/>
              </a:rPr>
              <a:t>annual fees and compliance plans and reports </a:t>
            </a:r>
          </a:p>
        </p:txBody>
      </p:sp>
      <p:grpSp>
        <p:nvGrpSpPr>
          <p:cNvPr id="6" name="Group 5">
            <a:extLst>
              <a:ext uri="{FF2B5EF4-FFF2-40B4-BE49-F238E27FC236}">
                <a16:creationId xmlns:a16="http://schemas.microsoft.com/office/drawing/2014/main" id="{F48369FF-CA3F-188A-2B6F-5AB620BC2899}"/>
              </a:ext>
            </a:extLst>
          </p:cNvPr>
          <p:cNvGrpSpPr/>
          <p:nvPr/>
        </p:nvGrpSpPr>
        <p:grpSpPr>
          <a:xfrm>
            <a:off x="1479013" y="3977836"/>
            <a:ext cx="732460" cy="746669"/>
            <a:chOff x="1418607" y="4643454"/>
            <a:chExt cx="732460" cy="746669"/>
          </a:xfrm>
        </p:grpSpPr>
        <p:sp>
          <p:nvSpPr>
            <p:cNvPr id="7" name="Oval 6">
              <a:extLst>
                <a:ext uri="{FF2B5EF4-FFF2-40B4-BE49-F238E27FC236}">
                  <a16:creationId xmlns:a16="http://schemas.microsoft.com/office/drawing/2014/main" id="{F104515B-E526-1066-0A96-952E11E2D232}"/>
                </a:ext>
              </a:extLst>
            </p:cNvPr>
            <p:cNvSpPr/>
            <p:nvPr/>
          </p:nvSpPr>
          <p:spPr>
            <a:xfrm>
              <a:off x="1418607" y="4643454"/>
              <a:ext cx="732460" cy="746669"/>
            </a:xfrm>
            <a:prstGeom prst="ellipse">
              <a:avLst/>
            </a:prstGeom>
            <a:solidFill>
              <a:srgbClr val="00658E"/>
            </a:solidFill>
            <a:ln w="38100">
              <a:solidFill>
                <a:srgbClr val="00658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2400">
                <a:latin typeface="Aptos" panose="020B0004020202020204" pitchFamily="34" charset="0"/>
              </a:endParaRPr>
            </a:p>
          </p:txBody>
        </p:sp>
        <p:pic>
          <p:nvPicPr>
            <p:cNvPr id="8" name="Graphic 7" descr="Plant outline">
              <a:extLst>
                <a:ext uri="{FF2B5EF4-FFF2-40B4-BE49-F238E27FC236}">
                  <a16:creationId xmlns:a16="http://schemas.microsoft.com/office/drawing/2014/main" id="{6C8F16AD-F9B9-A7EC-7EB9-2395A4E2B1B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72020" y="4694515"/>
              <a:ext cx="595156" cy="595156"/>
            </a:xfrm>
            <a:prstGeom prst="rect">
              <a:avLst/>
            </a:prstGeom>
          </p:spPr>
        </p:pic>
      </p:grpSp>
      <p:sp>
        <p:nvSpPr>
          <p:cNvPr id="9" name="Rectangle: Rounded Corners 8">
            <a:extLst>
              <a:ext uri="{FF2B5EF4-FFF2-40B4-BE49-F238E27FC236}">
                <a16:creationId xmlns:a16="http://schemas.microsoft.com/office/drawing/2014/main" id="{9FED7E64-C386-4448-453E-6793698F73FB}"/>
              </a:ext>
            </a:extLst>
          </p:cNvPr>
          <p:cNvSpPr/>
          <p:nvPr/>
        </p:nvSpPr>
        <p:spPr>
          <a:xfrm>
            <a:off x="2927948" y="1749373"/>
            <a:ext cx="1946613" cy="3040676"/>
          </a:xfrm>
          <a:prstGeom prst="roundRect">
            <a:avLst/>
          </a:prstGeom>
          <a:ln w="19050">
            <a:solidFill>
              <a:srgbClr val="4C9A6E"/>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sp>
        <p:nvSpPr>
          <p:cNvPr id="10" name="TextBox 9">
            <a:extLst>
              <a:ext uri="{FF2B5EF4-FFF2-40B4-BE49-F238E27FC236}">
                <a16:creationId xmlns:a16="http://schemas.microsoft.com/office/drawing/2014/main" id="{BCCDA230-5E4F-ACE8-D921-5C28419778BF}"/>
              </a:ext>
            </a:extLst>
          </p:cNvPr>
          <p:cNvSpPr txBox="1"/>
          <p:nvPr/>
        </p:nvSpPr>
        <p:spPr>
          <a:xfrm>
            <a:off x="2898687" y="2657890"/>
            <a:ext cx="1985912" cy="830997"/>
          </a:xfrm>
          <a:prstGeom prst="rect">
            <a:avLst/>
          </a:prstGeom>
          <a:noFill/>
        </p:spPr>
        <p:txBody>
          <a:bodyPr wrap="square">
            <a:spAutoFit/>
          </a:bodyPr>
          <a:lstStyle/>
          <a:p>
            <a:pPr algn="ctr"/>
            <a:r>
              <a:rPr lang="en-AU" sz="1200">
                <a:latin typeface="Open Sans" panose="020B0606030504020204" pitchFamily="34" charset="0"/>
                <a:ea typeface="Open Sans" panose="020B0606030504020204" pitchFamily="34" charset="0"/>
                <a:cs typeface="Open Sans" panose="020B0606030504020204" pitchFamily="34" charset="0"/>
              </a:rPr>
              <a:t>Ability to lodge and track native vegetation clearing permit applications</a:t>
            </a:r>
          </a:p>
        </p:txBody>
      </p:sp>
      <p:grpSp>
        <p:nvGrpSpPr>
          <p:cNvPr id="11" name="Group 10">
            <a:extLst>
              <a:ext uri="{FF2B5EF4-FFF2-40B4-BE49-F238E27FC236}">
                <a16:creationId xmlns:a16="http://schemas.microsoft.com/office/drawing/2014/main" id="{836E23AD-14D7-C896-5E48-383A9933BF96}"/>
              </a:ext>
            </a:extLst>
          </p:cNvPr>
          <p:cNvGrpSpPr/>
          <p:nvPr/>
        </p:nvGrpSpPr>
        <p:grpSpPr>
          <a:xfrm>
            <a:off x="3520304" y="3970825"/>
            <a:ext cx="738403" cy="728123"/>
            <a:chOff x="4248630" y="4676786"/>
            <a:chExt cx="738403" cy="728123"/>
          </a:xfrm>
        </p:grpSpPr>
        <p:sp>
          <p:nvSpPr>
            <p:cNvPr id="12" name="Oval 11">
              <a:extLst>
                <a:ext uri="{FF2B5EF4-FFF2-40B4-BE49-F238E27FC236}">
                  <a16:creationId xmlns:a16="http://schemas.microsoft.com/office/drawing/2014/main" id="{F1241589-C70F-960C-8F0D-732992F06A15}"/>
                </a:ext>
              </a:extLst>
            </p:cNvPr>
            <p:cNvSpPr/>
            <p:nvPr/>
          </p:nvSpPr>
          <p:spPr>
            <a:xfrm>
              <a:off x="4248630" y="4676786"/>
              <a:ext cx="738403" cy="728123"/>
            </a:xfrm>
            <a:prstGeom prst="ellipse">
              <a:avLst/>
            </a:prstGeom>
            <a:solidFill>
              <a:srgbClr val="4C9A6E"/>
            </a:solidFill>
            <a:ln w="57150">
              <a:solidFill>
                <a:srgbClr val="4C9A6E"/>
              </a:solidFill>
            </a:ln>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lang="en-AU" sz="2400">
                <a:latin typeface="Aptos" panose="020B0004020202020204" pitchFamily="34" charset="0"/>
              </a:endParaRPr>
            </a:p>
          </p:txBody>
        </p:sp>
        <p:pic>
          <p:nvPicPr>
            <p:cNvPr id="13" name="Graphic 12" descr="Tree With Roots outline">
              <a:extLst>
                <a:ext uri="{FF2B5EF4-FFF2-40B4-BE49-F238E27FC236}">
                  <a16:creationId xmlns:a16="http://schemas.microsoft.com/office/drawing/2014/main" id="{F12A481C-F192-E99C-A660-F241E2225B4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32446" y="4731947"/>
              <a:ext cx="570773" cy="570773"/>
            </a:xfrm>
            <a:prstGeom prst="rect">
              <a:avLst/>
            </a:prstGeom>
          </p:spPr>
        </p:pic>
      </p:grpSp>
      <p:grpSp>
        <p:nvGrpSpPr>
          <p:cNvPr id="14" name="Group 13">
            <a:extLst>
              <a:ext uri="{FF2B5EF4-FFF2-40B4-BE49-F238E27FC236}">
                <a16:creationId xmlns:a16="http://schemas.microsoft.com/office/drawing/2014/main" id="{2F428054-D0DA-9929-A757-D72A062E2B4F}"/>
              </a:ext>
            </a:extLst>
          </p:cNvPr>
          <p:cNvGrpSpPr/>
          <p:nvPr/>
        </p:nvGrpSpPr>
        <p:grpSpPr>
          <a:xfrm>
            <a:off x="5558027" y="4020392"/>
            <a:ext cx="735475" cy="718011"/>
            <a:chOff x="7096490" y="4711400"/>
            <a:chExt cx="735474" cy="718011"/>
          </a:xfrm>
        </p:grpSpPr>
        <p:sp>
          <p:nvSpPr>
            <p:cNvPr id="15" name="Oval 14">
              <a:extLst>
                <a:ext uri="{FF2B5EF4-FFF2-40B4-BE49-F238E27FC236}">
                  <a16:creationId xmlns:a16="http://schemas.microsoft.com/office/drawing/2014/main" id="{FF8B67F1-4824-3619-78CC-E77B4AFEC8DE}"/>
                </a:ext>
              </a:extLst>
            </p:cNvPr>
            <p:cNvSpPr/>
            <p:nvPr/>
          </p:nvSpPr>
          <p:spPr>
            <a:xfrm>
              <a:off x="7096490" y="4711400"/>
              <a:ext cx="735474" cy="718011"/>
            </a:xfrm>
            <a:prstGeom prst="ellipse">
              <a:avLst/>
            </a:prstGeom>
            <a:solidFill>
              <a:srgbClr val="66C5BA"/>
            </a:solidFill>
            <a:ln w="12700" cap="flat">
              <a:solidFill>
                <a:schemeClr val="bg1"/>
              </a:solidFill>
              <a:prstDash val="solid"/>
              <a:miter/>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2400">
                <a:latin typeface="Aptos" panose="020B0004020202020204" pitchFamily="34" charset="0"/>
              </a:endParaRPr>
            </a:p>
          </p:txBody>
        </p:sp>
        <p:pic>
          <p:nvPicPr>
            <p:cNvPr id="16" name="Graphic 15" descr="Mining tools outline">
              <a:extLst>
                <a:ext uri="{FF2B5EF4-FFF2-40B4-BE49-F238E27FC236}">
                  <a16:creationId xmlns:a16="http://schemas.microsoft.com/office/drawing/2014/main" id="{74CCD595-D246-8BE4-63A5-913C37FC7A9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218657" y="4812191"/>
              <a:ext cx="510923" cy="510923"/>
            </a:xfrm>
            <a:prstGeom prst="rect">
              <a:avLst/>
            </a:prstGeom>
          </p:spPr>
        </p:pic>
      </p:grpSp>
      <p:sp>
        <p:nvSpPr>
          <p:cNvPr id="17" name="TextBox 16">
            <a:extLst>
              <a:ext uri="{FF2B5EF4-FFF2-40B4-BE49-F238E27FC236}">
                <a16:creationId xmlns:a16="http://schemas.microsoft.com/office/drawing/2014/main" id="{42063533-5E91-13B2-88F1-0B6374C7EFE1}"/>
              </a:ext>
            </a:extLst>
          </p:cNvPr>
          <p:cNvSpPr txBox="1"/>
          <p:nvPr/>
        </p:nvSpPr>
        <p:spPr>
          <a:xfrm>
            <a:off x="828884" y="1904319"/>
            <a:ext cx="1946613" cy="738664"/>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Environmental </a:t>
            </a:r>
          </a:p>
          <a:p>
            <a:pPr algn="ctr"/>
            <a:r>
              <a:rPr lang="en-AU" sz="1400" b="1">
                <a:latin typeface="Open Sans" panose="020B0606030504020204" pitchFamily="34" charset="0"/>
                <a:ea typeface="Open Sans" panose="020B0606030504020204" pitchFamily="34" charset="0"/>
                <a:cs typeface="Open Sans" panose="020B0606030504020204" pitchFamily="34" charset="0"/>
              </a:rPr>
              <a:t>Impact Assessments</a:t>
            </a:r>
          </a:p>
        </p:txBody>
      </p:sp>
      <p:sp>
        <p:nvSpPr>
          <p:cNvPr id="18" name="TextBox 17">
            <a:extLst>
              <a:ext uri="{FF2B5EF4-FFF2-40B4-BE49-F238E27FC236}">
                <a16:creationId xmlns:a16="http://schemas.microsoft.com/office/drawing/2014/main" id="{0AB6E214-C61A-0BAA-3558-BA04A322AE23}"/>
              </a:ext>
            </a:extLst>
          </p:cNvPr>
          <p:cNvSpPr txBox="1"/>
          <p:nvPr/>
        </p:nvSpPr>
        <p:spPr>
          <a:xfrm>
            <a:off x="2985375" y="1876859"/>
            <a:ext cx="1898133" cy="738664"/>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Native Vegetation Regulation</a:t>
            </a:r>
          </a:p>
          <a:p>
            <a:pPr algn="ctr"/>
            <a:r>
              <a:rPr lang="en-AU" sz="1400" b="1">
                <a:latin typeface="Open Sans" panose="020B0606030504020204" pitchFamily="34" charset="0"/>
                <a:ea typeface="Open Sans" panose="020B0606030504020204" pitchFamily="34" charset="0"/>
                <a:cs typeface="Open Sans" panose="020B0606030504020204" pitchFamily="34" charset="0"/>
              </a:rPr>
              <a:t>Phase 1</a:t>
            </a:r>
          </a:p>
        </p:txBody>
      </p:sp>
      <p:sp>
        <p:nvSpPr>
          <p:cNvPr id="19" name="TextBox 18">
            <a:extLst>
              <a:ext uri="{FF2B5EF4-FFF2-40B4-BE49-F238E27FC236}">
                <a16:creationId xmlns:a16="http://schemas.microsoft.com/office/drawing/2014/main" id="{308FAD81-D7E2-4ABB-652C-875D3C8EE823}"/>
              </a:ext>
            </a:extLst>
          </p:cNvPr>
          <p:cNvSpPr txBox="1"/>
          <p:nvPr/>
        </p:nvSpPr>
        <p:spPr>
          <a:xfrm>
            <a:off x="4986538" y="1895194"/>
            <a:ext cx="1946613" cy="738664"/>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Industry </a:t>
            </a:r>
          </a:p>
          <a:p>
            <a:pPr algn="ctr"/>
            <a:r>
              <a:rPr lang="en-AU" sz="1400" b="1">
                <a:latin typeface="Open Sans" panose="020B0606030504020204" pitchFamily="34" charset="0"/>
                <a:ea typeface="Open Sans" panose="020B0606030504020204" pitchFamily="34" charset="0"/>
                <a:cs typeface="Open Sans" panose="020B0606030504020204" pitchFamily="34" charset="0"/>
              </a:rPr>
              <a:t>Regulation </a:t>
            </a:r>
          </a:p>
          <a:p>
            <a:pPr algn="ctr"/>
            <a:r>
              <a:rPr lang="en-AU" sz="1400" b="1">
                <a:latin typeface="Open Sans" panose="020B0606030504020204" pitchFamily="34" charset="0"/>
                <a:ea typeface="Open Sans" panose="020B0606030504020204" pitchFamily="34" charset="0"/>
                <a:cs typeface="Open Sans" panose="020B0606030504020204" pitchFamily="34" charset="0"/>
              </a:rPr>
              <a:t>Phase 1</a:t>
            </a:r>
          </a:p>
        </p:txBody>
      </p:sp>
      <p:sp>
        <p:nvSpPr>
          <p:cNvPr id="20" name="Rectangle: Rounded Corners 19">
            <a:extLst>
              <a:ext uri="{FF2B5EF4-FFF2-40B4-BE49-F238E27FC236}">
                <a16:creationId xmlns:a16="http://schemas.microsoft.com/office/drawing/2014/main" id="{1D3B120F-1135-78CB-73BE-519649457841}"/>
              </a:ext>
            </a:extLst>
          </p:cNvPr>
          <p:cNvSpPr/>
          <p:nvPr/>
        </p:nvSpPr>
        <p:spPr>
          <a:xfrm>
            <a:off x="7055318" y="1743401"/>
            <a:ext cx="1946613" cy="3040676"/>
          </a:xfrm>
          <a:prstGeom prst="roundRect">
            <a:avLst/>
          </a:prstGeom>
          <a:ln w="19050">
            <a:solidFill>
              <a:srgbClr val="EFCC7F"/>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atin typeface="Aptos" panose="020B0004020202020204" pitchFamily="34" charset="0"/>
            </a:endParaRPr>
          </a:p>
        </p:txBody>
      </p:sp>
      <p:grpSp>
        <p:nvGrpSpPr>
          <p:cNvPr id="21" name="Group 20">
            <a:extLst>
              <a:ext uri="{FF2B5EF4-FFF2-40B4-BE49-F238E27FC236}">
                <a16:creationId xmlns:a16="http://schemas.microsoft.com/office/drawing/2014/main" id="{AF53CE66-DA02-6B30-5962-7403A4AF516A}"/>
              </a:ext>
            </a:extLst>
          </p:cNvPr>
          <p:cNvGrpSpPr/>
          <p:nvPr/>
        </p:nvGrpSpPr>
        <p:grpSpPr>
          <a:xfrm>
            <a:off x="7650696" y="4016803"/>
            <a:ext cx="735475" cy="718011"/>
            <a:chOff x="9823351" y="4736559"/>
            <a:chExt cx="735474" cy="718011"/>
          </a:xfrm>
        </p:grpSpPr>
        <p:sp>
          <p:nvSpPr>
            <p:cNvPr id="22" name="Oval 21">
              <a:extLst>
                <a:ext uri="{FF2B5EF4-FFF2-40B4-BE49-F238E27FC236}">
                  <a16:creationId xmlns:a16="http://schemas.microsoft.com/office/drawing/2014/main" id="{C91FB5AE-B132-5A4F-0482-ADD7DA7EA9B0}"/>
                </a:ext>
              </a:extLst>
            </p:cNvPr>
            <p:cNvSpPr/>
            <p:nvPr/>
          </p:nvSpPr>
          <p:spPr>
            <a:xfrm>
              <a:off x="9823351" y="4736559"/>
              <a:ext cx="735474" cy="718011"/>
            </a:xfrm>
            <a:prstGeom prst="ellipse">
              <a:avLst/>
            </a:prstGeom>
            <a:solidFill>
              <a:srgbClr val="EFCC7F"/>
            </a:solidFill>
            <a:ln w="12700" cap="flat">
              <a:solidFill>
                <a:schemeClr val="bg1"/>
              </a:solidFill>
              <a:prstDash val="solid"/>
              <a:miter/>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atin typeface="Aptos" panose="020B0004020202020204" pitchFamily="34" charset="0"/>
              </a:endParaRPr>
            </a:p>
          </p:txBody>
        </p:sp>
        <p:pic>
          <p:nvPicPr>
            <p:cNvPr id="23" name="Graphic 22" descr="Dollar outline">
              <a:extLst>
                <a:ext uri="{FF2B5EF4-FFF2-40B4-BE49-F238E27FC236}">
                  <a16:creationId xmlns:a16="http://schemas.microsoft.com/office/drawing/2014/main" id="{0E3AFC2C-6690-A0AF-75D3-07C5AE1F7B0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904677" y="4809154"/>
              <a:ext cx="572823" cy="572823"/>
            </a:xfrm>
            <a:prstGeom prst="rect">
              <a:avLst/>
            </a:prstGeom>
          </p:spPr>
        </p:pic>
      </p:grpSp>
      <p:sp>
        <p:nvSpPr>
          <p:cNvPr id="24" name="TextBox 23">
            <a:extLst>
              <a:ext uri="{FF2B5EF4-FFF2-40B4-BE49-F238E27FC236}">
                <a16:creationId xmlns:a16="http://schemas.microsoft.com/office/drawing/2014/main" id="{A8080CF5-248E-7902-9869-B80C4B7084CC}"/>
              </a:ext>
            </a:extLst>
          </p:cNvPr>
          <p:cNvSpPr txBox="1"/>
          <p:nvPr/>
        </p:nvSpPr>
        <p:spPr>
          <a:xfrm>
            <a:off x="7081088" y="1878950"/>
            <a:ext cx="1929789" cy="523220"/>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Fees and </a:t>
            </a:r>
          </a:p>
          <a:p>
            <a:pPr algn="ctr"/>
            <a:r>
              <a:rPr lang="en-AU" sz="1400" b="1">
                <a:latin typeface="Open Sans" panose="020B0606030504020204" pitchFamily="34" charset="0"/>
                <a:ea typeface="Open Sans" panose="020B0606030504020204" pitchFamily="34" charset="0"/>
                <a:cs typeface="Open Sans" panose="020B0606030504020204" pitchFamily="34" charset="0"/>
              </a:rPr>
              <a:t>Payments</a:t>
            </a:r>
          </a:p>
        </p:txBody>
      </p:sp>
      <p:sp>
        <p:nvSpPr>
          <p:cNvPr id="25" name="TextBox 24">
            <a:extLst>
              <a:ext uri="{FF2B5EF4-FFF2-40B4-BE49-F238E27FC236}">
                <a16:creationId xmlns:a16="http://schemas.microsoft.com/office/drawing/2014/main" id="{DA346995-BCF0-B386-35FA-3688EB6D5F07}"/>
              </a:ext>
            </a:extLst>
          </p:cNvPr>
          <p:cNvSpPr txBox="1"/>
          <p:nvPr/>
        </p:nvSpPr>
        <p:spPr>
          <a:xfrm>
            <a:off x="7045127" y="2644101"/>
            <a:ext cx="1946613" cy="1200329"/>
          </a:xfrm>
          <a:prstGeom prst="rect">
            <a:avLst/>
          </a:prstGeom>
          <a:noFill/>
        </p:spPr>
        <p:txBody>
          <a:bodyPr wrap="square">
            <a:spAutoFit/>
          </a:bodyPr>
          <a:lstStyle/>
          <a:p>
            <a:pPr algn="ctr"/>
            <a:r>
              <a:rPr lang="en-AU" sz="1200">
                <a:solidFill>
                  <a:srgbClr val="000000"/>
                </a:solidFill>
                <a:latin typeface="Open Sans" panose="020B0606030504020204" pitchFamily="34" charset="0"/>
                <a:ea typeface="Open Sans" panose="020B0606030504020204" pitchFamily="34" charset="0"/>
                <a:cs typeface="Open Sans" panose="020B0606030504020204" pitchFamily="34" charset="0"/>
              </a:rPr>
              <a:t>Integrated payment solution for Environmental Impact Assessments (EIA) submitted through Environment Online. </a:t>
            </a:r>
            <a:endParaRPr lang="en-AU" sz="1200">
              <a:latin typeface="Open Sans" panose="020B0606030504020204" pitchFamily="34" charset="0"/>
              <a:ea typeface="Open Sans" panose="020B0606030504020204" pitchFamily="34" charset="0"/>
              <a:cs typeface="Open Sans" panose="020B0606030504020204" pitchFamily="34" charset="0"/>
            </a:endParaRPr>
          </a:p>
        </p:txBody>
      </p:sp>
      <p:sp>
        <p:nvSpPr>
          <p:cNvPr id="26" name="Rectangle: Rounded Corners 25">
            <a:extLst>
              <a:ext uri="{FF2B5EF4-FFF2-40B4-BE49-F238E27FC236}">
                <a16:creationId xmlns:a16="http://schemas.microsoft.com/office/drawing/2014/main" id="{31BAEDFA-3345-9A88-B515-786CB9D1FC7B}"/>
              </a:ext>
            </a:extLst>
          </p:cNvPr>
          <p:cNvSpPr/>
          <p:nvPr/>
        </p:nvSpPr>
        <p:spPr>
          <a:xfrm>
            <a:off x="9111594" y="1698619"/>
            <a:ext cx="1946613" cy="3085458"/>
          </a:xfrm>
          <a:prstGeom prst="roundRect">
            <a:avLst/>
          </a:prstGeom>
          <a:ln w="19050">
            <a:solidFill>
              <a:srgbClr val="00658E"/>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n w="3175">
                <a:solidFill>
                  <a:schemeClr val="tx1"/>
                </a:solidFill>
              </a:ln>
              <a:latin typeface="Aptos" panose="020B0004020202020204" pitchFamily="34" charset="0"/>
            </a:endParaRPr>
          </a:p>
        </p:txBody>
      </p:sp>
      <p:sp>
        <p:nvSpPr>
          <p:cNvPr id="27" name="TextBox 26">
            <a:extLst>
              <a:ext uri="{FF2B5EF4-FFF2-40B4-BE49-F238E27FC236}">
                <a16:creationId xmlns:a16="http://schemas.microsoft.com/office/drawing/2014/main" id="{EBAFD53D-7574-D66F-36AF-3C8DC05AC753}"/>
              </a:ext>
            </a:extLst>
          </p:cNvPr>
          <p:cNvSpPr txBox="1"/>
          <p:nvPr/>
        </p:nvSpPr>
        <p:spPr>
          <a:xfrm>
            <a:off x="9120540" y="1840850"/>
            <a:ext cx="1946613" cy="523220"/>
          </a:xfrm>
          <a:prstGeom prst="rect">
            <a:avLst/>
          </a:prstGeom>
          <a:noFill/>
        </p:spPr>
        <p:txBody>
          <a:bodyPr wrap="square">
            <a:spAutoFit/>
          </a:bodyPr>
          <a:lstStyle/>
          <a:p>
            <a:pPr algn="ctr"/>
            <a:r>
              <a:rPr lang="en-AU" sz="1400" b="1">
                <a:latin typeface="Open Sans" panose="020B0606030504020204" pitchFamily="34" charset="0"/>
                <a:ea typeface="Open Sans" panose="020B0606030504020204" pitchFamily="34" charset="0"/>
                <a:cs typeface="Open Sans" panose="020B0606030504020204" pitchFamily="34" charset="0"/>
              </a:rPr>
              <a:t>Common </a:t>
            </a:r>
          </a:p>
          <a:p>
            <a:pPr algn="ctr"/>
            <a:r>
              <a:rPr lang="en-AU" sz="1400" b="1">
                <a:latin typeface="Open Sans" panose="020B0606030504020204" pitchFamily="34" charset="0"/>
                <a:ea typeface="Open Sans" panose="020B0606030504020204" pitchFamily="34" charset="0"/>
                <a:cs typeface="Open Sans" panose="020B0606030504020204" pitchFamily="34" charset="0"/>
              </a:rPr>
              <a:t>Capabilities</a:t>
            </a:r>
          </a:p>
        </p:txBody>
      </p:sp>
      <p:sp>
        <p:nvSpPr>
          <p:cNvPr id="28" name="TextBox 27">
            <a:extLst>
              <a:ext uri="{FF2B5EF4-FFF2-40B4-BE49-F238E27FC236}">
                <a16:creationId xmlns:a16="http://schemas.microsoft.com/office/drawing/2014/main" id="{6493E8D5-4164-6893-4980-855F75778100}"/>
              </a:ext>
            </a:extLst>
          </p:cNvPr>
          <p:cNvSpPr txBox="1"/>
          <p:nvPr/>
        </p:nvSpPr>
        <p:spPr>
          <a:xfrm>
            <a:off x="9121576" y="2644102"/>
            <a:ext cx="1946613" cy="1200329"/>
          </a:xfrm>
          <a:prstGeom prst="rect">
            <a:avLst/>
          </a:prstGeom>
          <a:noFill/>
        </p:spPr>
        <p:txBody>
          <a:bodyPr wrap="square">
            <a:spAutoFit/>
          </a:bodyPr>
          <a:lstStyle/>
          <a:p>
            <a:pPr algn="ctr"/>
            <a:r>
              <a:rPr lang="en-AU" sz="1200">
                <a:solidFill>
                  <a:srgbClr val="000000"/>
                </a:solidFill>
                <a:latin typeface="Open Sans" panose="020B0606030504020204" pitchFamily="34" charset="0"/>
                <a:ea typeface="Open Sans" panose="020B0606030504020204" pitchFamily="34" charset="0"/>
                <a:cs typeface="Open Sans" panose="020B0606030504020204" pitchFamily="34" charset="0"/>
              </a:rPr>
              <a:t>Geospatial Services </a:t>
            </a:r>
          </a:p>
          <a:p>
            <a:pPr algn="ctr"/>
            <a:r>
              <a:rPr lang="en-AU" sz="1200">
                <a:solidFill>
                  <a:srgbClr val="000000"/>
                </a:solidFill>
                <a:latin typeface="Open Sans" panose="020B0606030504020204" pitchFamily="34" charset="0"/>
                <a:ea typeface="Open Sans" panose="020B0606030504020204" pitchFamily="34" charset="0"/>
                <a:cs typeface="Open Sans" panose="020B0606030504020204" pitchFamily="34" charset="0"/>
              </a:rPr>
              <a:t>Data &amp; Analytics </a:t>
            </a:r>
          </a:p>
          <a:p>
            <a:pPr algn="ctr"/>
            <a:r>
              <a:rPr lang="en-AU" sz="1200">
                <a:solidFill>
                  <a:srgbClr val="000000"/>
                </a:solidFill>
                <a:latin typeface="Open Sans" panose="020B0606030504020204" pitchFamily="34" charset="0"/>
                <a:ea typeface="Open Sans" panose="020B0606030504020204" pitchFamily="34" charset="0"/>
                <a:cs typeface="Open Sans" panose="020B0606030504020204" pitchFamily="34" charset="0"/>
              </a:rPr>
              <a:t>Enquiries </a:t>
            </a:r>
          </a:p>
          <a:p>
            <a:pPr algn="ctr"/>
            <a:r>
              <a:rPr lang="en-AU" sz="1200">
                <a:solidFill>
                  <a:srgbClr val="000000"/>
                </a:solidFill>
                <a:latin typeface="Open Sans" panose="020B0606030504020204" pitchFamily="34" charset="0"/>
                <a:ea typeface="Open Sans" panose="020B0606030504020204" pitchFamily="34" charset="0"/>
                <a:cs typeface="Open Sans" panose="020B0606030504020204" pitchFamily="34" charset="0"/>
              </a:rPr>
              <a:t>Expert Advice</a:t>
            </a:r>
          </a:p>
          <a:p>
            <a:pPr algn="ctr"/>
            <a:r>
              <a:rPr lang="en-AU" sz="1200">
                <a:solidFill>
                  <a:srgbClr val="000000"/>
                </a:solidFill>
                <a:latin typeface="Open Sans" panose="020B0606030504020204" pitchFamily="34" charset="0"/>
                <a:ea typeface="Open Sans" panose="020B0606030504020204" pitchFamily="34" charset="0"/>
                <a:cs typeface="Open Sans" panose="020B0606030504020204" pitchFamily="34" charset="0"/>
              </a:rPr>
              <a:t>RFI’s</a:t>
            </a:r>
          </a:p>
          <a:p>
            <a:pPr algn="ctr"/>
            <a:r>
              <a:rPr lang="en-AU" sz="1200">
                <a:solidFill>
                  <a:srgbClr val="000000"/>
                </a:solidFill>
                <a:latin typeface="Open Sans" panose="020B0606030504020204" pitchFamily="34" charset="0"/>
                <a:ea typeface="Open Sans" panose="020B0606030504020204" pitchFamily="34" charset="0"/>
                <a:cs typeface="Open Sans" panose="020B0606030504020204" pitchFamily="34" charset="0"/>
              </a:rPr>
              <a:t>Customer portal</a:t>
            </a:r>
          </a:p>
        </p:txBody>
      </p:sp>
      <p:grpSp>
        <p:nvGrpSpPr>
          <p:cNvPr id="29" name="Group 28">
            <a:extLst>
              <a:ext uri="{FF2B5EF4-FFF2-40B4-BE49-F238E27FC236}">
                <a16:creationId xmlns:a16="http://schemas.microsoft.com/office/drawing/2014/main" id="{46404BE2-1151-C8D4-443F-B3A91D2DBF0F}"/>
              </a:ext>
            </a:extLst>
          </p:cNvPr>
          <p:cNvGrpSpPr/>
          <p:nvPr/>
        </p:nvGrpSpPr>
        <p:grpSpPr>
          <a:xfrm>
            <a:off x="9747815" y="3984847"/>
            <a:ext cx="735475" cy="718011"/>
            <a:chOff x="9123680" y="4279663"/>
            <a:chExt cx="735474" cy="718011"/>
          </a:xfrm>
        </p:grpSpPr>
        <p:sp>
          <p:nvSpPr>
            <p:cNvPr id="30" name="Oval 29">
              <a:extLst>
                <a:ext uri="{FF2B5EF4-FFF2-40B4-BE49-F238E27FC236}">
                  <a16:creationId xmlns:a16="http://schemas.microsoft.com/office/drawing/2014/main" id="{25F4F0E7-CB32-BCED-700D-CF9AE8A5F5F0}"/>
                </a:ext>
              </a:extLst>
            </p:cNvPr>
            <p:cNvSpPr/>
            <p:nvPr/>
          </p:nvSpPr>
          <p:spPr>
            <a:xfrm>
              <a:off x="9123680" y="4279663"/>
              <a:ext cx="735474" cy="718011"/>
            </a:xfrm>
            <a:prstGeom prst="ellipse">
              <a:avLst/>
            </a:prstGeom>
            <a:solidFill>
              <a:srgbClr val="00658E"/>
            </a:solidFill>
            <a:ln w="12700" cap="flat">
              <a:solidFill>
                <a:schemeClr val="bg1"/>
              </a:solidFill>
              <a:prstDash val="solid"/>
              <a:miter/>
            </a:ln>
          </p:spPr>
          <p:style>
            <a:lnRef idx="2">
              <a:schemeClr val="accent2"/>
            </a:lnRef>
            <a:fillRef idx="1">
              <a:schemeClr val="lt1"/>
            </a:fillRef>
            <a:effectRef idx="0">
              <a:schemeClr val="accent2"/>
            </a:effectRef>
            <a:fontRef idx="minor">
              <a:schemeClr val="dk1"/>
            </a:fontRef>
          </p:style>
          <p:txBody>
            <a:bodyPr rtlCol="0" anchor="ctr"/>
            <a:lstStyle/>
            <a:p>
              <a:pPr algn="ctr"/>
              <a:endParaRPr lang="en-AU" sz="2400">
                <a:latin typeface="Aptos" panose="020B0004020202020204" pitchFamily="34" charset="0"/>
              </a:endParaRPr>
            </a:p>
          </p:txBody>
        </p:sp>
        <p:pic>
          <p:nvPicPr>
            <p:cNvPr id="31" name="Graphic 30" descr="Topography Map outline">
              <a:extLst>
                <a:ext uri="{FF2B5EF4-FFF2-40B4-BE49-F238E27FC236}">
                  <a16:creationId xmlns:a16="http://schemas.microsoft.com/office/drawing/2014/main" id="{66513C47-21FC-B4F2-3970-3C3D9F4A32F9}"/>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262374" y="4432151"/>
              <a:ext cx="458085" cy="458085"/>
            </a:xfrm>
            <a:prstGeom prst="rect">
              <a:avLst/>
            </a:prstGeom>
          </p:spPr>
        </p:pic>
      </p:grpSp>
      <p:sp>
        <p:nvSpPr>
          <p:cNvPr id="32" name="TextBox 31">
            <a:extLst>
              <a:ext uri="{FF2B5EF4-FFF2-40B4-BE49-F238E27FC236}">
                <a16:creationId xmlns:a16="http://schemas.microsoft.com/office/drawing/2014/main" id="{7FFAE327-0BE9-6B7B-0534-B307E5977425}"/>
              </a:ext>
            </a:extLst>
          </p:cNvPr>
          <p:cNvSpPr txBox="1"/>
          <p:nvPr/>
        </p:nvSpPr>
        <p:spPr>
          <a:xfrm>
            <a:off x="1659119" y="5142270"/>
            <a:ext cx="8512404" cy="584775"/>
          </a:xfrm>
          <a:prstGeom prst="rect">
            <a:avLst/>
          </a:prstGeom>
          <a:solidFill>
            <a:schemeClr val="bg1">
              <a:lumMod val="95000"/>
            </a:schemeClr>
          </a:solidFill>
        </p:spPr>
        <p:txBody>
          <a:bodyPr wrap="square">
            <a:spAutoFit/>
          </a:bodyPr>
          <a:lstStyle/>
          <a:p>
            <a:pPr algn="ctr" defTabSz="609523">
              <a:defRPr/>
            </a:pPr>
            <a:r>
              <a:rPr lang="en-US" sz="1600">
                <a:latin typeface="Open Sans" panose="020B0606030504020204" pitchFamily="34" charset="0"/>
                <a:ea typeface="Open Sans" panose="020B0606030504020204" pitchFamily="34" charset="0"/>
                <a:cs typeface="Open Sans" panose="020B0606030504020204" pitchFamily="34" charset="0"/>
              </a:rPr>
              <a:t>+ ongoing minor releases incorporating a range of product enhancements and bug fixes, as well as the establishment of new features</a:t>
            </a:r>
          </a:p>
        </p:txBody>
      </p:sp>
    </p:spTree>
    <p:extLst>
      <p:ext uri="{BB962C8B-B14F-4D97-AF65-F5344CB8AC3E}">
        <p14:creationId xmlns:p14="http://schemas.microsoft.com/office/powerpoint/2010/main" val="2369493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ctiveFlag xmlns="0670d381-ebc2-452e-8068-fd4baf44e4f0">Active</ActiveFlag>
    <TaxCatchAll xmlns="0670d381-ebc2-452e-8068-fd4baf44e4f0" xsi:nil="true"/>
    <lcf76f155ced4ddcb4097134ff3c332f xmlns="e20d3792-2b9b-4336-8bf5-7505c02d562e">
      <Terms xmlns="http://schemas.microsoft.com/office/infopath/2007/PartnerControls"/>
    </lcf76f155ced4ddcb4097134ff3c332f>
  </documentManagement>
</p:properties>
</file>

<file path=customXml/item3.xml><?xml version="1.0" encoding="utf-8"?>
<?mso-contentType ?>
<customXsn xmlns="http://schemas.microsoft.com/office/2006/metadata/customXsn">
  <xsnLocation/>
  <cached>True</cached>
  <openByDefault>True</openByDefault>
  <xsnScope/>
</customXsn>
</file>

<file path=customXml/item4.xml><?xml version="1.0" encoding="utf-8"?>
<ct:contentTypeSchema xmlns:ct="http://schemas.microsoft.com/office/2006/metadata/contentType" xmlns:ma="http://schemas.microsoft.com/office/2006/metadata/properties/metaAttributes" ct:_="" ma:_="" ma:contentTypeName="DWER Document" ma:contentTypeID="0x010100E4F4532A3CB1A848B7F989BAE55883FA0048F10EFE89E984488C7B0B38B4DF4551" ma:contentTypeVersion="19" ma:contentTypeDescription="" ma:contentTypeScope="" ma:versionID="675b50d4929b1adfc973a1320ef24f45">
  <xsd:schema xmlns:xsd="http://www.w3.org/2001/XMLSchema" xmlns:xs="http://www.w3.org/2001/XMLSchema" xmlns:p="http://schemas.microsoft.com/office/2006/metadata/properties" xmlns:ns2="0670d381-ebc2-452e-8068-fd4baf44e4f0" xmlns:ns3="e20d3792-2b9b-4336-8bf5-7505c02d562e" targetNamespace="http://schemas.microsoft.com/office/2006/metadata/properties" ma:root="true" ma:fieldsID="cf49d4db2ba1b6ed3cd8a522cff5010a" ns2:_="" ns3:_="">
    <xsd:import namespace="0670d381-ebc2-452e-8068-fd4baf44e4f0"/>
    <xsd:import namespace="e20d3792-2b9b-4336-8bf5-7505c02d562e"/>
    <xsd:element name="properties">
      <xsd:complexType>
        <xsd:sequence>
          <xsd:element name="documentManagement">
            <xsd:complexType>
              <xsd:all>
                <xsd:element ref="ns2:ActiveFlag" minOccurs="0"/>
                <xsd:element ref="ns2:TaxCatchAll" minOccurs="0"/>
                <xsd:element ref="ns2:TaxCatchAllLabe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ObjectDetectorVersions" minOccurs="0"/>
                <xsd:element ref="ns3:MediaServiceSearchPropertie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70d381-ebc2-452e-8068-fd4baf44e4f0" elementFormDefault="qualified">
    <xsd:import namespace="http://schemas.microsoft.com/office/2006/documentManagement/types"/>
    <xsd:import namespace="http://schemas.microsoft.com/office/infopath/2007/PartnerControls"/>
    <xsd:element name="ActiveFlag" ma:index="8" nillable="true" ma:displayName="ActiveFlag" ma:default="Active" ma:format="Dropdown" ma:internalName="ActiveFlag">
      <xsd:simpleType>
        <xsd:restriction base="dms:Choice">
          <xsd:enumeration value="Active"/>
          <xsd:enumeration value="Closed"/>
        </xsd:restriction>
      </xsd:simpleType>
    </xsd:element>
    <xsd:element name="TaxCatchAll" ma:index="9" nillable="true" ma:displayName="Taxonomy Catch All Column" ma:hidden="true" ma:list="{db85e68b-fd25-4e38-8ed6-b0ce97eee11d}" ma:internalName="TaxCatchAll" ma:showField="CatchAllData" ma:web="0670d381-ebc2-452e-8068-fd4baf44e4f0">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db85e68b-fd25-4e38-8ed6-b0ce97eee11d}" ma:internalName="TaxCatchAllLabel" ma:readOnly="true" ma:showField="CatchAllDataLabel" ma:web="0670d381-ebc2-452e-8068-fd4baf44e4f0">
      <xsd:complexType>
        <xsd:complexContent>
          <xsd:extension base="dms:MultiChoiceLookup">
            <xsd:sequence>
              <xsd:element name="Value" type="dms:Lookup" maxOccurs="unbounded" minOccurs="0" nillable="true"/>
            </xsd:sequence>
          </xsd:extension>
        </xsd:complexContent>
      </xsd:complex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20d3792-2b9b-4336-8bf5-7505c02d562e"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ca7afb8-23c1-4170-8ec2-2d00fcd79873"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3A3E99-1E43-4FD3-8A84-E58167AE3B82}">
  <ds:schemaRefs>
    <ds:schemaRef ds:uri="http://schemas.microsoft.com/sharepoint/v3/contenttype/forms"/>
  </ds:schemaRefs>
</ds:datastoreItem>
</file>

<file path=customXml/itemProps2.xml><?xml version="1.0" encoding="utf-8"?>
<ds:datastoreItem xmlns:ds="http://schemas.openxmlformats.org/officeDocument/2006/customXml" ds:itemID="{FBC08EED-D7FE-4891-A553-548D4DFA907D}">
  <ds:schemaRefs>
    <ds:schemaRef ds:uri="http://purl.org/dc/dcmitype/"/>
    <ds:schemaRef ds:uri="http://schemas.microsoft.com/office/2006/documentManagement/types"/>
    <ds:schemaRef ds:uri="http://purl.org/dc/terms/"/>
    <ds:schemaRef ds:uri="0670d381-ebc2-452e-8068-fd4baf44e4f0"/>
    <ds:schemaRef ds:uri="http://schemas.microsoft.com/office/infopath/2007/PartnerControls"/>
    <ds:schemaRef ds:uri="http://schemas.microsoft.com/office/2006/metadata/properties"/>
    <ds:schemaRef ds:uri="http://www.w3.org/XML/1998/namespace"/>
    <ds:schemaRef ds:uri="e20d3792-2b9b-4336-8bf5-7505c02d562e"/>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86B67D12-A3B4-4E67-BD42-62C2033A2A4F}">
  <ds:schemaRefs>
    <ds:schemaRef ds:uri="http://schemas.microsoft.com/office/2006/metadata/customXsn"/>
  </ds:schemaRefs>
</ds:datastoreItem>
</file>

<file path=customXml/itemProps4.xml><?xml version="1.0" encoding="utf-8"?>
<ds:datastoreItem xmlns:ds="http://schemas.openxmlformats.org/officeDocument/2006/customXml" ds:itemID="{40C5F29D-7464-472E-81EB-A5DDE8813DA9}">
  <ds:schemaRefs>
    <ds:schemaRef ds:uri="0670d381-ebc2-452e-8068-fd4baf44e4f0"/>
    <ds:schemaRef ds:uri="e20d3792-2b9b-4336-8bf5-7505c02d562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3256</Words>
  <Application>Microsoft Office PowerPoint</Application>
  <PresentationFormat>Widescreen</PresentationFormat>
  <Paragraphs>669</Paragraphs>
  <Slides>27</Slides>
  <Notes>21</Notes>
  <HiddenSlides>3</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Aptos</vt:lpstr>
      <vt:lpstr>Aptos Display</vt:lpstr>
      <vt:lpstr>Aptos Narrow</vt:lpstr>
      <vt:lpstr>Arial</vt:lpstr>
      <vt:lpstr>Calibri</vt:lpstr>
      <vt:lpstr>Heebo</vt:lpstr>
      <vt:lpstr>Mulish</vt:lpstr>
      <vt:lpstr>Open Sans</vt:lpstr>
      <vt:lpstr>Open Sans SemiBold</vt:lpstr>
      <vt:lpstr>Office Theme</vt:lpstr>
      <vt:lpstr>We would like to acknowledge the Whadjuk Noongar people whose traditional land we gathered on today, and pay our respects to their elders past, present and emerging.</vt:lpstr>
      <vt:lpstr>PowerPoint Presentation</vt:lpstr>
      <vt:lpstr>PowerPoint Presentation</vt:lpstr>
      <vt:lpstr>PowerPoint Presentation</vt:lpstr>
      <vt:lpstr>Scene Setting</vt:lpstr>
      <vt:lpstr>PowerPoint Presentation</vt:lpstr>
      <vt:lpstr>PowerPoint Presentation</vt:lpstr>
      <vt:lpstr>PowerPoint Presentation</vt:lpstr>
      <vt:lpstr>PowerPoint Presentation</vt:lpstr>
      <vt:lpstr>PowerPoint Presentation</vt:lpstr>
      <vt:lpstr>PowerPoint Presentation</vt:lpstr>
      <vt:lpstr>EO for Clearing – current state</vt:lpstr>
      <vt:lpstr>Workshop Item 1  What we are setting out to do and the  benefits of doing so</vt:lpstr>
      <vt:lpstr>Statement of Strategic Intent </vt:lpstr>
      <vt:lpstr>Statement of Strategic Intent </vt:lpstr>
      <vt:lpstr>Workshop Item 2  Scope and functionality</vt:lpstr>
      <vt:lpstr>PowerPoint Presentation</vt:lpstr>
      <vt:lpstr>PowerPoint Presentation</vt:lpstr>
      <vt:lpstr>PowerPoint Presentation</vt:lpstr>
      <vt:lpstr>Feature Questions</vt:lpstr>
      <vt:lpstr>Let us quickly loop back to ‘why’!</vt:lpstr>
      <vt:lpstr>Workshop Item 3  Risk</vt:lpstr>
      <vt:lpstr>Risks</vt:lpstr>
      <vt:lpstr>END OF SESSION</vt:lpstr>
      <vt:lpstr>PowerPoint Presentation</vt:lpstr>
      <vt:lpstr>PowerPoint Presentation</vt:lpstr>
      <vt:lpstr>PowerPoint Presentation</vt:lpstr>
    </vt:vector>
  </TitlesOfParts>
  <Company>Department of Water and Environmental Regulation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 Kempster</dc:creator>
  <cp:lastModifiedBy>Chiara Veaudry</cp:lastModifiedBy>
  <cp:revision>1</cp:revision>
  <dcterms:created xsi:type="dcterms:W3CDTF">2025-06-09T07:49:34Z</dcterms:created>
  <dcterms:modified xsi:type="dcterms:W3CDTF">2025-06-24T04:04:48Z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e7b4816-525d-4976-93bd-bcb06a9c224c_Enabled">
    <vt:lpwstr>true</vt:lpwstr>
  </property>
  <property fmtid="{D5CDD505-2E9C-101B-9397-08002B2CF9AE}" pid="3" name="MSIP_Label_8e7b4816-525d-4976-93bd-bcb06a9c224c_SetDate">
    <vt:lpwstr>2025-06-10T00:16:08Z</vt:lpwstr>
  </property>
  <property fmtid="{D5CDD505-2E9C-101B-9397-08002B2CF9AE}" pid="4" name="MSIP_Label_8e7b4816-525d-4976-93bd-bcb06a9c224c_Method">
    <vt:lpwstr>Standard</vt:lpwstr>
  </property>
  <property fmtid="{D5CDD505-2E9C-101B-9397-08002B2CF9AE}" pid="5" name="MSIP_Label_8e7b4816-525d-4976-93bd-bcb06a9c224c_Name">
    <vt:lpwstr>Official</vt:lpwstr>
  </property>
  <property fmtid="{D5CDD505-2E9C-101B-9397-08002B2CF9AE}" pid="6" name="MSIP_Label_8e7b4816-525d-4976-93bd-bcb06a9c224c_SiteId">
    <vt:lpwstr>53ebe217-aa1e-46fe-b88e-9d762dec2ef6</vt:lpwstr>
  </property>
  <property fmtid="{D5CDD505-2E9C-101B-9397-08002B2CF9AE}" pid="7" name="MSIP_Label_8e7b4816-525d-4976-93bd-bcb06a9c224c_ActionId">
    <vt:lpwstr>57393da5-7e76-4ec6-886b-2bb8737bc558</vt:lpwstr>
  </property>
  <property fmtid="{D5CDD505-2E9C-101B-9397-08002B2CF9AE}" pid="8" name="MSIP_Label_8e7b4816-525d-4976-93bd-bcb06a9c224c_ContentBits">
    <vt:lpwstr>1</vt:lpwstr>
  </property>
  <property fmtid="{D5CDD505-2E9C-101B-9397-08002B2CF9AE}" pid="9" name="MSIP_Label_8e7b4816-525d-4976-93bd-bcb06a9c224c_Tag">
    <vt:lpwstr>10, 3, 0, 1</vt:lpwstr>
  </property>
  <property fmtid="{D5CDD505-2E9C-101B-9397-08002B2CF9AE}" pid="10" name="ClassificationContentMarkingHeaderLocations">
    <vt:lpwstr>Office Theme:8</vt:lpwstr>
  </property>
  <property fmtid="{D5CDD505-2E9C-101B-9397-08002B2CF9AE}" pid="11" name="ClassificationContentMarkingHeaderText">
    <vt:lpwstr>OFFICIAL</vt:lpwstr>
  </property>
  <property fmtid="{D5CDD505-2E9C-101B-9397-08002B2CF9AE}" pid="12" name="ContentTypeId">
    <vt:lpwstr>0x010100E4F4532A3CB1A848B7F989BAE55883FA0048F10EFE89E984488C7B0B38B4DF4551</vt:lpwstr>
  </property>
  <property fmtid="{D5CDD505-2E9C-101B-9397-08002B2CF9AE}" pid="13" name="MediaServiceImageTags">
    <vt:lpwstr/>
  </property>
</Properties>
</file>